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108"/>
  </p:notesMasterIdLst>
  <p:handoutMasterIdLst>
    <p:handoutMasterId r:id="rId109"/>
  </p:handoutMasterIdLst>
  <p:sldIdLst>
    <p:sldId id="274" r:id="rId3"/>
    <p:sldId id="276" r:id="rId4"/>
    <p:sldId id="353" r:id="rId5"/>
    <p:sldId id="406" r:id="rId6"/>
    <p:sldId id="445" r:id="rId7"/>
    <p:sldId id="431" r:id="rId8"/>
    <p:sldId id="428" r:id="rId9"/>
    <p:sldId id="429" r:id="rId10"/>
    <p:sldId id="416" r:id="rId11"/>
    <p:sldId id="417" r:id="rId12"/>
    <p:sldId id="418" r:id="rId13"/>
    <p:sldId id="497" r:id="rId14"/>
    <p:sldId id="433" r:id="rId15"/>
    <p:sldId id="494" r:id="rId16"/>
    <p:sldId id="496" r:id="rId17"/>
    <p:sldId id="421" r:id="rId18"/>
    <p:sldId id="493" r:id="rId19"/>
    <p:sldId id="502" r:id="rId20"/>
    <p:sldId id="498" r:id="rId21"/>
    <p:sldId id="467" r:id="rId22"/>
    <p:sldId id="471" r:id="rId23"/>
    <p:sldId id="469" r:id="rId24"/>
    <p:sldId id="500" r:id="rId25"/>
    <p:sldId id="501" r:id="rId26"/>
    <p:sldId id="472" r:id="rId27"/>
    <p:sldId id="470" r:id="rId28"/>
    <p:sldId id="503" r:id="rId29"/>
    <p:sldId id="505" r:id="rId30"/>
    <p:sldId id="504" r:id="rId31"/>
    <p:sldId id="447" r:id="rId32"/>
    <p:sldId id="412" r:id="rId33"/>
    <p:sldId id="432" r:id="rId34"/>
    <p:sldId id="492" r:id="rId35"/>
    <p:sldId id="489" r:id="rId36"/>
    <p:sldId id="506" r:id="rId37"/>
    <p:sldId id="526" r:id="rId38"/>
    <p:sldId id="527" r:id="rId39"/>
    <p:sldId id="426" r:id="rId40"/>
    <p:sldId id="435" r:id="rId41"/>
    <p:sldId id="508" r:id="rId42"/>
    <p:sldId id="507" r:id="rId43"/>
    <p:sldId id="522" r:id="rId44"/>
    <p:sldId id="509" r:id="rId45"/>
    <p:sldId id="474" r:id="rId46"/>
    <p:sldId id="475" r:id="rId47"/>
    <p:sldId id="476" r:id="rId48"/>
    <p:sldId id="477" r:id="rId49"/>
    <p:sldId id="495" r:id="rId50"/>
    <p:sldId id="446" r:id="rId51"/>
    <p:sldId id="408" r:id="rId52"/>
    <p:sldId id="409" r:id="rId53"/>
    <p:sldId id="410" r:id="rId54"/>
    <p:sldId id="411" r:id="rId55"/>
    <p:sldId id="461" r:id="rId56"/>
    <p:sldId id="456" r:id="rId57"/>
    <p:sldId id="443" r:id="rId58"/>
    <p:sldId id="444" r:id="rId59"/>
    <p:sldId id="462" r:id="rId60"/>
    <p:sldId id="455" r:id="rId61"/>
    <p:sldId id="434" r:id="rId62"/>
    <p:sldId id="449" r:id="rId63"/>
    <p:sldId id="440" r:id="rId64"/>
    <p:sldId id="441" r:id="rId65"/>
    <p:sldId id="450" r:id="rId66"/>
    <p:sldId id="451" r:id="rId67"/>
    <p:sldId id="453" r:id="rId68"/>
    <p:sldId id="464" r:id="rId69"/>
    <p:sldId id="465" r:id="rId70"/>
    <p:sldId id="466" r:id="rId71"/>
    <p:sldId id="452" r:id="rId72"/>
    <p:sldId id="468" r:id="rId73"/>
    <p:sldId id="454" r:id="rId74"/>
    <p:sldId id="458" r:id="rId75"/>
    <p:sldId id="460" r:id="rId76"/>
    <p:sldId id="463" r:id="rId77"/>
    <p:sldId id="513" r:id="rId78"/>
    <p:sldId id="514" r:id="rId79"/>
    <p:sldId id="518" r:id="rId80"/>
    <p:sldId id="515" r:id="rId81"/>
    <p:sldId id="516" r:id="rId82"/>
    <p:sldId id="520" r:id="rId83"/>
    <p:sldId id="519" r:id="rId84"/>
    <p:sldId id="512" r:id="rId85"/>
    <p:sldId id="517" r:id="rId86"/>
    <p:sldId id="523" r:id="rId87"/>
    <p:sldId id="510" r:id="rId88"/>
    <p:sldId id="511" r:id="rId89"/>
    <p:sldId id="482" r:id="rId90"/>
    <p:sldId id="480" r:id="rId91"/>
    <p:sldId id="521" r:id="rId92"/>
    <p:sldId id="481" r:id="rId93"/>
    <p:sldId id="457" r:id="rId94"/>
    <p:sldId id="484" r:id="rId95"/>
    <p:sldId id="483" r:id="rId96"/>
    <p:sldId id="438" r:id="rId97"/>
    <p:sldId id="424" r:id="rId98"/>
    <p:sldId id="419" r:id="rId99"/>
    <p:sldId id="423" r:id="rId100"/>
    <p:sldId id="485" r:id="rId101"/>
    <p:sldId id="486" r:id="rId102"/>
    <p:sldId id="525" r:id="rId103"/>
    <p:sldId id="487" r:id="rId104"/>
    <p:sldId id="524" r:id="rId105"/>
    <p:sldId id="349" r:id="rId106"/>
    <p:sldId id="398" r:id="rId10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</p14:sldIdLst>
        </p14:section>
        <p14:section name="Cryptography" id="{BC4A3995-4CED-4320-A673-95328C9C809D}">
          <p14:sldIdLst>
            <p14:sldId id="353"/>
            <p14:sldId id="406"/>
          </p14:sldIdLst>
        </p14:section>
        <p14:section name="Hash Functions" id="{0685CB60-1F79-454A-A7A2-F642C3F36C9F}">
          <p14:sldIdLst>
            <p14:sldId id="445"/>
            <p14:sldId id="431"/>
            <p14:sldId id="428"/>
            <p14:sldId id="429"/>
            <p14:sldId id="416"/>
            <p14:sldId id="417"/>
            <p14:sldId id="418"/>
            <p14:sldId id="497"/>
            <p14:sldId id="433"/>
            <p14:sldId id="494"/>
            <p14:sldId id="496"/>
            <p14:sldId id="421"/>
            <p14:sldId id="493"/>
          </p14:sldIdLst>
        </p14:section>
        <p14:section name="HMAC and Key Derivation" id="{1DB93901-4118-437F-BFC2-C85A295DC7F1}">
          <p14:sldIdLst>
            <p14:sldId id="502"/>
            <p14:sldId id="498"/>
            <p14:sldId id="467"/>
            <p14:sldId id="471"/>
            <p14:sldId id="469"/>
            <p14:sldId id="500"/>
            <p14:sldId id="501"/>
            <p14:sldId id="472"/>
            <p14:sldId id="470"/>
            <p14:sldId id="503"/>
            <p14:sldId id="505"/>
            <p14:sldId id="504"/>
          </p14:sldIdLst>
        </p14:section>
        <p14:section name="Symmetric and Asymmetric Encryption" id="{63E62903-1A0D-479A-A7F7-FAEE8E8F8C41}">
          <p14:sldIdLst>
            <p14:sldId id="447"/>
            <p14:sldId id="412"/>
            <p14:sldId id="432"/>
            <p14:sldId id="492"/>
            <p14:sldId id="489"/>
            <p14:sldId id="506"/>
            <p14:sldId id="526"/>
            <p14:sldId id="527"/>
            <p14:sldId id="426"/>
            <p14:sldId id="435"/>
            <p14:sldId id="508"/>
            <p14:sldId id="507"/>
            <p14:sldId id="522"/>
          </p14:sldIdLst>
        </p14:section>
        <p14:section name="Random Number Generators" id="{46AB7BA6-53E8-4CA8-AAA0-69CA60FD1FF2}">
          <p14:sldIdLst>
            <p14:sldId id="509"/>
            <p14:sldId id="474"/>
            <p14:sldId id="475"/>
            <p14:sldId id="476"/>
            <p14:sldId id="477"/>
            <p14:sldId id="495"/>
          </p14:sldIdLst>
        </p14:section>
        <p14:section name="Diffie-Hellman Key Exchange" id="{67A6F7C9-CF00-4FFF-BC41-A6632842AC33}">
          <p14:sldIdLst>
            <p14:sldId id="446"/>
            <p14:sldId id="408"/>
            <p14:sldId id="409"/>
            <p14:sldId id="410"/>
            <p14:sldId id="411"/>
            <p14:sldId id="461"/>
          </p14:sldIdLst>
        </p14:section>
        <p14:section name="RSA Cryptography" id="{7FC6A578-A19E-455E-A7BB-DB05CB3D4D46}">
          <p14:sldIdLst>
            <p14:sldId id="456"/>
            <p14:sldId id="443"/>
            <p14:sldId id="444"/>
            <p14:sldId id="462"/>
          </p14:sldIdLst>
        </p14:section>
        <p14:section name="Elliptic Curve Cryptography" id="{6615D16E-A903-4B0F-867A-51FEE212F4ED}">
          <p14:sldIdLst>
            <p14:sldId id="455"/>
            <p14:sldId id="434"/>
            <p14:sldId id="449"/>
            <p14:sldId id="440"/>
            <p14:sldId id="441"/>
            <p14:sldId id="450"/>
            <p14:sldId id="451"/>
            <p14:sldId id="453"/>
            <p14:sldId id="464"/>
            <p14:sldId id="465"/>
            <p14:sldId id="466"/>
            <p14:sldId id="452"/>
            <p14:sldId id="468"/>
            <p14:sldId id="454"/>
            <p14:sldId id="458"/>
            <p14:sldId id="460"/>
            <p14:sldId id="463"/>
            <p14:sldId id="513"/>
            <p14:sldId id="514"/>
            <p14:sldId id="518"/>
            <p14:sldId id="515"/>
            <p14:sldId id="516"/>
            <p14:sldId id="520"/>
            <p14:sldId id="519"/>
            <p14:sldId id="512"/>
            <p14:sldId id="517"/>
            <p14:sldId id="523"/>
          </p14:sldIdLst>
        </p14:section>
        <p14:section name="Blockchain Cryptography" id="{AAD32ACC-4C1D-4CB6-AC6E-E5DE3545C3D3}">
          <p14:sldIdLst>
            <p14:sldId id="510"/>
            <p14:sldId id="511"/>
            <p14:sldId id="482"/>
            <p14:sldId id="480"/>
            <p14:sldId id="521"/>
            <p14:sldId id="481"/>
            <p14:sldId id="457"/>
            <p14:sldId id="484"/>
            <p14:sldId id="483"/>
            <p14:sldId id="438"/>
            <p14:sldId id="424"/>
            <p14:sldId id="419"/>
            <p14:sldId id="423"/>
          </p14:sldIdLst>
        </p14:section>
        <p14:section name="Quantum-Safe Cryptography" id="{807D46F3-1F80-43E3-8E7E-0EECA035CED3}">
          <p14:sldIdLst>
            <p14:sldId id="485"/>
            <p14:sldId id="486"/>
            <p14:sldId id="525"/>
            <p14:sldId id="487"/>
            <p14:sldId id="524"/>
          </p14:sldIdLst>
        </p14:section>
        <p14:section name="Conclusion" id="{10E03AB1-9AA8-4E86-9A64-D741901E50A2}">
          <p14:sldIdLst>
            <p14:sldId id="349"/>
            <p14:sldId id="3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F29B60"/>
    <a:srgbClr val="B68A0E"/>
    <a:srgbClr val="FFF0D9"/>
    <a:srgbClr val="F0F5FA"/>
    <a:srgbClr val="1A8AFA"/>
    <a:srgbClr val="0097CC"/>
    <a:srgbClr val="FDFFFF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99" autoAdjust="0"/>
    <p:restoredTop sz="95161" autoAdjust="0"/>
  </p:normalViewPr>
  <p:slideViewPr>
    <p:cSldViewPr>
      <p:cViewPr varScale="1">
        <p:scale>
          <a:sx n="64" d="100"/>
          <a:sy n="64" d="100"/>
        </p:scale>
        <p:origin x="608" y="3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3" d="100"/>
          <a:sy n="63" d="100"/>
        </p:scale>
        <p:origin x="3134" y="5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6/4/2018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105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12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2461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875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95020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60686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6/4/2018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" name="Picture 2" descr="Academy">
            <a:extLst>
              <a:ext uri="{FF2B5EF4-FFF2-40B4-BE49-F238E27FC236}">
                <a16:creationId xmlns:a16="http://schemas.microsoft.com/office/drawing/2014/main" id="{409CBDA6-FF07-4126-AB0C-3FBB19DE07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2" descr="Academy">
            <a:extLst>
              <a:ext uri="{FF2B5EF4-FFF2-40B4-BE49-F238E27FC236}">
                <a16:creationId xmlns:a16="http://schemas.microsoft.com/office/drawing/2014/main" id="{8C13E39C-EDDF-4E0A-B6E2-17704F2A41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304800"/>
            <a:ext cx="2838500" cy="58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58301">
            <a:off x="940577" y="3503318"/>
            <a:ext cx="5494586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8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8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026" name="Picture 2" descr="Academy">
            <a:extLst>
              <a:ext uri="{FF2B5EF4-FFF2-40B4-BE49-F238E27FC236}">
                <a16:creationId xmlns:a16="http://schemas.microsoft.com/office/drawing/2014/main" id="{F6FA964B-A5A1-4D8A-9B76-3C41FD5D40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softuni.bg/" TargetMode="External"/><Relationship Id="rId3" Type="http://schemas.openxmlformats.org/officeDocument/2006/relationships/hyperlink" Target="http://academytoken.com/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itcoin.org/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6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hyperlink" Target="https://getmonero.org/" TargetMode="External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ory.caltech.edu/~preskill/pubs/preskill-1996-networks.pdf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quant-ph/9705002.pdf" TargetMode="External"/><Relationship Id="rId2" Type="http://schemas.openxmlformats.org/officeDocument/2006/relationships/hyperlink" Target="https://en.wikipedia.org/wiki/Birthday_proble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0.png"/><Relationship Id="rId4" Type="http://schemas.openxmlformats.org/officeDocument/2006/relationships/hyperlink" Target="http://cr.yp.to/hash/collisioncost-20090823.pdf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cr.yp.to/codes/grovercode-20100303.pdf" TargetMode="External"/><Relationship Id="rId2" Type="http://schemas.openxmlformats.org/officeDocument/2006/relationships/hyperlink" Target="https://en.wikipedia.org/wiki/Grover's_algorith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st-quantum_cryptography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ngsland.academy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z.cash/technology/history-of-hash-function-attacks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hash-functions.online-domain-tool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cryptodome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wiki/wiki/Ethash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ryptolux.org/images/b/b9/Equihash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freeformatter.com/hmac-generator.html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ietf.org/rfc/rfc2898.tx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securitysite.com/encryption/PBKDF2z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7914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8gwifi.org/scrypt.jsp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esencryption.n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dding_(cryptography)#PKCS7" TargetMode="External"/><Relationship Id="rId2" Type="http://schemas.openxmlformats.org/officeDocument/2006/relationships/hyperlink" Target="https://en.wikipedia.org/wiki/Block_cipher_mode_of_oper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HMAC" TargetMode="External"/><Relationship Id="rId4" Type="http://schemas.openxmlformats.org/officeDocument/2006/relationships/hyperlink" Target="https://en.wikipedia.org/wiki/Scrypt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s-io/ethers.js/blob/master/wallet/secret-storage.js#L288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travistidwell.com/jsencrypt/demo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8017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oo.gl/PFE1kr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ps/blob/master/bip-0039/english.txt" TargetMode="External"/><Relationship Id="rId2" Type="http://schemas.openxmlformats.org/officeDocument/2006/relationships/hyperlink" Target="https://github.com/bitcoin/bips/blob/master/bip-0039.mediawiki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iancoleman.io/bip39/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-0qt6tdHzk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rongeek.com/diffie-hellman.php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8gwifi.org/rsafunctions.jsp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en.wikipedia.org/wiki/Elliptic_curve_point_multiplication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itcoin.it/wiki/Secp256k1" TargetMode="External"/><Relationship Id="rId2" Type="http://schemas.openxmlformats.org/officeDocument/2006/relationships/hyperlink" Target="http://www.secg.org/sec2-v2.pdf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EIPs/blob/master/EIPS/eip-55.m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s.ietf.org/html/rfc6979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6979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etherscan.io/verifySi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ed25519.cr.yp.to/" TargetMode="External"/><Relationship Id="rId7" Type="http://schemas.openxmlformats.org/officeDocument/2006/relationships/image" Target="../media/image76.png"/><Relationship Id="rId2" Type="http://schemas.openxmlformats.org/officeDocument/2006/relationships/hyperlink" Target="https://en.wikipedia.org/wiki/Daniel_J._Bernste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hyperlink" Target="https://tools.ietf.org/html/rfc7748" TargetMode="External"/><Relationship Id="rId4" Type="http://schemas.openxmlformats.org/officeDocument/2006/relationships/hyperlink" Target="https://en.wikipedia.org/wiki/Curve25519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www.cryptocompare.com/wallets" TargetMode="External"/><Relationship Id="rId3" Type="http://schemas.openxmlformats.org/officeDocument/2006/relationships/hyperlink" Target="https://bitcoin.org/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5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etmonero.org/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8.png"/><Relationship Id="rId10" Type="http://schemas.openxmlformats.org/officeDocument/2006/relationships/image" Target="../media/image77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7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github.com/bitcoin/bips/blob/master/bip-0032.mediawiki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taddress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44956" y="701073"/>
            <a:ext cx="10845156" cy="1109205"/>
          </a:xfrm>
        </p:spPr>
        <p:txBody>
          <a:bodyPr/>
          <a:lstStyle/>
          <a:p>
            <a:r>
              <a:rPr lang="en-US" dirty="0"/>
              <a:t>Blockchain Cryptography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44956" y="1889099"/>
            <a:ext cx="10845156" cy="1311301"/>
          </a:xfrm>
        </p:spPr>
        <p:txBody>
          <a:bodyPr>
            <a:normAutofit/>
          </a:bodyPr>
          <a:lstStyle/>
          <a:p>
            <a:r>
              <a:rPr lang="en-US" dirty="0"/>
              <a:t>Public Key Cryptography, RSA, Encryption, AES, Hashes, Key Derivation, ECC, Digital Signatures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A062E2C-B550-4C83-A7D5-1F7891B277B4}"/>
              </a:ext>
            </a:extLst>
          </p:cNvPr>
          <p:cNvSpPr txBox="1">
            <a:spLocks/>
          </p:cNvSpPr>
          <p:nvPr/>
        </p:nvSpPr>
        <p:spPr bwMode="auto">
          <a:xfrm>
            <a:off x="648927" y="5596786"/>
            <a:ext cx="3388085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>
                    <a:lumMod val="50000"/>
                  </a:schemeClr>
                </a:solidFill>
              </a:rPr>
              <a:t>Academy: School of Blockchain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4370A428-81A6-4979-8466-AD5E75ACFE4C}"/>
              </a:ext>
            </a:extLst>
          </p:cNvPr>
          <p:cNvSpPr txBox="1">
            <a:spLocks/>
          </p:cNvSpPr>
          <p:nvPr/>
        </p:nvSpPr>
        <p:spPr bwMode="auto">
          <a:xfrm>
            <a:off x="648927" y="5956421"/>
            <a:ext cx="3388085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http://academytoken.com</a:t>
            </a:r>
            <a:endParaRPr lang="en-US" dirty="0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B606785-1993-4EEF-A1BB-74ED30D7CC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956" y="4624819"/>
            <a:ext cx="3388085" cy="525135"/>
          </a:xfrm>
        </p:spPr>
        <p:txBody>
          <a:bodyPr/>
          <a:lstStyle/>
          <a:p>
            <a:r>
              <a:rPr lang="en-US" dirty="0"/>
              <a:t>Svetlin Nakov</a:t>
            </a:r>
          </a:p>
        </p:txBody>
      </p:sp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6EF67E3E-A28B-42FB-B770-CB2CCD2F6A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956" y="5113190"/>
            <a:ext cx="3388085" cy="444343"/>
          </a:xfrm>
        </p:spPr>
        <p:txBody>
          <a:bodyPr/>
          <a:lstStyle/>
          <a:p>
            <a:r>
              <a:rPr lang="en-US" dirty="0"/>
              <a:t>Principal Technical Trainer</a:t>
            </a:r>
          </a:p>
        </p:txBody>
      </p:sp>
      <p:pic>
        <p:nvPicPr>
          <p:cNvPr id="38" name="Picture 2" descr="Academy">
            <a:extLst>
              <a:ext uri="{FF2B5EF4-FFF2-40B4-BE49-F238E27FC236}">
                <a16:creationId xmlns:a16="http://schemas.microsoft.com/office/drawing/2014/main" id="{5F3D0208-0E91-47AE-BA86-97D6A065D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55" y="3613740"/>
            <a:ext cx="3187613" cy="65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862B676-57B8-4D22-8899-3AAC74B5FB01}"/>
              </a:ext>
            </a:extLst>
          </p:cNvPr>
          <p:cNvGrpSpPr/>
          <p:nvPr/>
        </p:nvGrpSpPr>
        <p:grpSpPr>
          <a:xfrm>
            <a:off x="4609668" y="3429000"/>
            <a:ext cx="7108984" cy="3011056"/>
            <a:chOff x="4609668" y="3200400"/>
            <a:chExt cx="7108984" cy="3239656"/>
          </a:xfrm>
        </p:grpSpPr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15A000CA-B266-4DD8-A43F-2FA57EE65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9668" y="3200400"/>
              <a:ext cx="7108984" cy="3239656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>
              <a:hlinkClick r:id="rId6"/>
              <a:extLst>
                <a:ext uri="{FF2B5EF4-FFF2-40B4-BE49-F238E27FC236}">
                  <a16:creationId xmlns:a16="http://schemas.microsoft.com/office/drawing/2014/main" id="{3B9F46C3-DF90-41AD-B4C3-499E6E7784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6749" y="3633934"/>
              <a:ext cx="863090" cy="863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3C81A96-2127-402D-8A15-98E6F8AF8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04447" y="3529425"/>
              <a:ext cx="890093" cy="1097375"/>
            </a:xfrm>
            <a:prstGeom prst="rect">
              <a:avLst/>
            </a:prstGeom>
          </p:spPr>
        </p:pic>
        <p:pic>
          <p:nvPicPr>
            <p:cNvPr id="43" name="Picture 20">
              <a:hlinkClick r:id="rId9"/>
              <a:extLst>
                <a:ext uri="{FF2B5EF4-FFF2-40B4-BE49-F238E27FC236}">
                  <a16:creationId xmlns:a16="http://schemas.microsoft.com/office/drawing/2014/main" id="{606B0F25-55D0-463A-B909-98AC7C704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78594">
              <a:off x="10493355" y="4160876"/>
              <a:ext cx="672296" cy="672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7DBB355C-EC72-4CA4-80F1-D2024B82C7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25114">
              <a:off x="6169555" y="3547528"/>
              <a:ext cx="865635" cy="865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E2D163E-D2E0-4C7A-A3B2-0BF9E788E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15932" y="3877095"/>
              <a:ext cx="713294" cy="719390"/>
            </a:xfrm>
            <a:prstGeom prst="rect">
              <a:avLst/>
            </a:prstGeom>
          </p:spPr>
        </p:pic>
      </p:grpSp>
      <p:pic>
        <p:nvPicPr>
          <p:cNvPr id="16" name="Picture 15" descr="Software University (SoftUni) - https://softuni.bg" title="SoftUni">
            <a:hlinkClick r:id="rId13"/>
            <a:extLst>
              <a:ext uri="{FF2B5EF4-FFF2-40B4-BE49-F238E27FC236}">
                <a16:creationId xmlns:a16="http://schemas.microsoft.com/office/drawing/2014/main" id="{37133D7F-EB88-4E72-8614-602352B2984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03" y="264166"/>
            <a:ext cx="1094509" cy="135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Verifying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integrity</a:t>
            </a:r>
            <a:r>
              <a:rPr lang="en-US" dirty="0"/>
              <a:t> of files / documents / messages</a:t>
            </a:r>
          </a:p>
          <a:p>
            <a:pPr lvl="1"/>
            <a:r>
              <a:rPr lang="en-US" dirty="0"/>
              <a:t>E.g. SHA256 checksum may confirm that certain file is original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Password</a:t>
            </a:r>
            <a:r>
              <a:rPr lang="en-US" dirty="0"/>
              <a:t> storing and verification</a:t>
            </a:r>
          </a:p>
          <a:p>
            <a:pPr lvl="1"/>
            <a:r>
              <a:rPr lang="en-US" dirty="0"/>
              <a:t>Keep hashed passwords (with salt) in the DB instead in clear text</a:t>
            </a:r>
          </a:p>
          <a:p>
            <a:r>
              <a:rPr lang="en-US" dirty="0"/>
              <a:t>Generate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almost unique ID </a:t>
            </a:r>
            <a:r>
              <a:rPr lang="en-US" dirty="0"/>
              <a:t>of certain document / message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Pseudorandom generation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 derivation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Proof-of-work</a:t>
            </a:r>
            <a:r>
              <a:rPr lang="en-US" dirty="0"/>
              <a:t> (</a:t>
            </a:r>
            <a:r>
              <a:rPr lang="en-US" noProof="1"/>
              <a:t>PoW</a:t>
            </a:r>
            <a:r>
              <a:rPr lang="en-US" dirty="0"/>
              <a:t>) algorithms</a:t>
            </a:r>
          </a:p>
          <a:p>
            <a:pPr lvl="1"/>
            <a:r>
              <a:rPr lang="en-US" dirty="0"/>
              <a:t>Find a number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, such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hash(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 holds 10 leading zeroes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 Hash Functions: Applications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02D538-9344-40BB-BEC7-CA7D2D7A8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1A659-6046-4357-AA8F-5E07D9DBE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-bit number can be factored in time of order O(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^3) using a quantum computer of 5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+1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qubits</a:t>
            </a:r>
            <a:r>
              <a:rPr lang="en-US" dirty="0"/>
              <a:t> (using Shor's algorithm)</a:t>
            </a:r>
          </a:p>
          <a:p>
            <a:pPr lvl="1"/>
            <a:r>
              <a:rPr lang="en-US" sz="2700" dirty="0"/>
              <a:t>See </a:t>
            </a:r>
            <a:r>
              <a:rPr lang="en-US" sz="2700" dirty="0">
                <a:hlinkClick r:id="rId2"/>
              </a:rPr>
              <a:t>http://www.theory.caltech.edu/~preskill/pubs/preskill-1996-networks.pdf</a:t>
            </a:r>
            <a:endParaRPr lang="en-US" sz="2700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256-bit number </a:t>
            </a:r>
            <a:r>
              <a:rPr lang="en-US" dirty="0"/>
              <a:t>(e.g. Bitcoin public key) can be factorized using 1281 qubits in 72*256^3 quantum operations</a:t>
            </a:r>
          </a:p>
          <a:p>
            <a:pPr lvl="2"/>
            <a:r>
              <a:rPr lang="en-US" dirty="0"/>
              <a:t>~ 1.2 billion operations ==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~ less than 1 second </a:t>
            </a:r>
            <a:r>
              <a:rPr lang="en-US" dirty="0"/>
              <a:t>using good machine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ECDSA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DSA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RSA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ElGamal</a:t>
            </a:r>
            <a:r>
              <a:rPr lang="en-US" dirty="0"/>
              <a:t> cryptosystems are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quantum-broken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  <a:r>
              <a:rPr lang="en-US" dirty="0"/>
              <a:t>: publishing signed transactions (like Ethereum does) is not quantum safe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avoid revealing the ECC public key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4746A5-A2F3-43DB-B5D6-169F77D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Cryptography is Quantum Unsafe!</a:t>
            </a:r>
          </a:p>
        </p:txBody>
      </p:sp>
    </p:spTree>
    <p:extLst>
      <p:ext uri="{BB962C8B-B14F-4D97-AF65-F5344CB8AC3E}">
        <p14:creationId xmlns:p14="http://schemas.microsoft.com/office/powerpoint/2010/main" val="97849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58111E8-00E6-4BB1-AF20-5E728B725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Cryptographic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hashes</a:t>
                </a:r>
                <a:r>
                  <a:rPr lang="en-US" dirty="0"/>
                  <a:t> (SHA256 / SHA3) are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quantum-safe</a:t>
                </a:r>
                <a:r>
                  <a:rPr lang="en-US" dirty="0"/>
                  <a:t>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On traditional computer, finding a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collision</a:t>
                </a:r>
                <a:r>
                  <a:rPr lang="en-US" dirty="0"/>
                  <a:t> takes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steps </a:t>
                </a:r>
                <a:r>
                  <a:rPr lang="en-US" dirty="0"/>
                  <a:t>(due to the </a:t>
                </a:r>
                <a:r>
                  <a:rPr lang="en-US" dirty="0">
                    <a:hlinkClick r:id="rId2"/>
                  </a:rPr>
                  <a:t>birthday paradox</a:t>
                </a:r>
                <a:r>
                  <a:rPr lang="en-US" dirty="0"/>
                  <a:t>) </a:t>
                </a:r>
                <a:r>
                  <a:rPr lang="en-US" dirty="0">
                    <a:sym typeface="Wingdings" panose="05000000000000000000" pitchFamily="2" charset="2"/>
                  </a:rPr>
                  <a:t> SHA256 has 2</a:t>
                </a:r>
                <a:r>
                  <a:rPr lang="en-US" baseline="30000" dirty="0">
                    <a:sym typeface="Wingdings" panose="05000000000000000000" pitchFamily="2" charset="2"/>
                  </a:rPr>
                  <a:t>128</a:t>
                </a:r>
                <a:r>
                  <a:rPr lang="en-US" dirty="0">
                    <a:sym typeface="Wingdings" panose="05000000000000000000" pitchFamily="2" charset="2"/>
                  </a:rPr>
                  <a:t> crypto-strength</a:t>
                </a:r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Quantum computers might find hash collisions in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∛</m:t>
                    </m:r>
                    <m:r>
                      <a:rPr lang="en-US" b="0" i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operations</a:t>
                </a:r>
                <a:r>
                  <a:rPr lang="en-US" dirty="0"/>
                  <a:t> (the </a:t>
                </a:r>
                <a:r>
                  <a:rPr lang="en-US" dirty="0">
                    <a:hlinkClick r:id="rId3"/>
                  </a:rPr>
                  <a:t>BHT algorithm</a:t>
                </a:r>
                <a:r>
                  <a:rPr lang="en-US" dirty="0"/>
                  <a:t>), but this is disputed (see [</a:t>
                </a:r>
                <a:r>
                  <a:rPr lang="en-US" dirty="0">
                    <a:hlinkClick r:id="rId4"/>
                  </a:rPr>
                  <a:t>Bernstein 2009</a:t>
                </a:r>
                <a:r>
                  <a:rPr lang="en-US" dirty="0"/>
                  <a:t>])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It might take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2</a:t>
                </a:r>
                <a:r>
                  <a:rPr lang="en-US" baseline="30000" dirty="0">
                    <a:solidFill>
                      <a:schemeClr val="tx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85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 quantum operations </a:t>
                </a:r>
                <a:r>
                  <a:rPr lang="en-US" dirty="0">
                    <a:sym typeface="Wingdings" panose="05000000000000000000" pitchFamily="2" charset="2"/>
                  </a:rPr>
                  <a:t>to find SHA256 / SHA3 collision, but in practice it will cost significantly more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Conclusion</a:t>
                </a:r>
                <a:r>
                  <a:rPr lang="en-US" dirty="0">
                    <a:sym typeface="Wingdings" panose="05000000000000000000" pitchFamily="2" charset="2"/>
                  </a:rPr>
                  <a:t>: SHA256/SHA3-256 are most probably quantum-safe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ym typeface="Wingdings" panose="05000000000000000000" pitchFamily="2" charset="2"/>
                  </a:rPr>
                  <a:t>SHA384, SHA512 and SHA3-384, SHA3-512 are quantum-safe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58111E8-00E6-4BB1-AF20-5E728B725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136" t="-1751" r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E3E88-7F0E-4FC4-B56B-834D722B1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78D551-2366-49A8-A133-3064B1D5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Hashes are Quantum Safe</a:t>
            </a:r>
          </a:p>
        </p:txBody>
      </p:sp>
    </p:spTree>
    <p:extLst>
      <p:ext uri="{BB962C8B-B14F-4D97-AF65-F5344CB8AC3E}">
        <p14:creationId xmlns:p14="http://schemas.microsoft.com/office/powerpoint/2010/main" val="83356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58111E8-00E6-4BB1-AF20-5E728B725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AES encryption </a:t>
                </a:r>
                <a:r>
                  <a:rPr lang="en-US" dirty="0"/>
                  <a:t>/ most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symmetric ciphers </a:t>
                </a:r>
                <a:r>
                  <a:rPr lang="en-US" dirty="0"/>
                  <a:t>are quantum-safe: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hlinkClick r:id="rId2"/>
                  </a:rPr>
                  <a:t>Grover's algorithm</a:t>
                </a:r>
                <a:r>
                  <a:rPr lang="en-US" dirty="0"/>
                  <a:t> finds AES secret key 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quantum operations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Quantum era will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double the key size</a:t>
                </a:r>
                <a:r>
                  <a:rPr lang="en-US" dirty="0"/>
                  <a:t> of the symmetric ciphers (see </a:t>
                </a:r>
                <a:r>
                  <a:rPr lang="en-US" dirty="0">
                    <a:hlinkClick r:id="rId3"/>
                  </a:rPr>
                  <a:t>http://cr.yp.to/codes/grovercode-20100303.pdf</a:t>
                </a:r>
                <a:r>
                  <a:rPr lang="en-US" dirty="0"/>
                  <a:t>)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dirty="0"/>
                  <a:t>AES-256 in the post-quantum era is like AES-128 before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128-bits or less symmetric ciphers are quantum-attackable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Conclusion</a:t>
                </a:r>
                <a:r>
                  <a:rPr lang="en-US" dirty="0"/>
                  <a:t>: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256-bit </a:t>
                </a:r>
                <a:r>
                  <a:rPr lang="en-US" dirty="0"/>
                  <a:t>symmetric ciphers are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quantum safe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AES-256, Twofish-256, Camellia-256 are considered quantum-safe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58111E8-00E6-4BB1-AF20-5E728B725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136" t="-1751" r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E3E88-7F0E-4FC4-B56B-834D722B1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78D551-2366-49A8-A133-3064B1D5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Symmetric Ciphers </a:t>
            </a:r>
            <a:r>
              <a:rPr lang="en-US" dirty="0">
                <a:sym typeface="Wingdings" panose="05000000000000000000" pitchFamily="2" charset="2"/>
              </a:rPr>
              <a:t>are</a:t>
            </a:r>
            <a:r>
              <a:rPr lang="en-US" dirty="0"/>
              <a:t> Quantum Safe</a:t>
            </a:r>
          </a:p>
        </p:txBody>
      </p:sp>
    </p:spTree>
    <p:extLst>
      <p:ext uri="{BB962C8B-B14F-4D97-AF65-F5344CB8AC3E}">
        <p14:creationId xmlns:p14="http://schemas.microsoft.com/office/powerpoint/2010/main" val="233436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43E3DB-6F35-4149-93F7-F97DC1D5D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84E2FD-F4CA-424C-89F1-8EEC00E2A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Hashes</a:t>
            </a:r>
            <a:r>
              <a:rPr lang="en-US" dirty="0"/>
              <a:t> (like SHA256 / SHA3),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HMAC</a:t>
            </a:r>
            <a:r>
              <a:rPr lang="en-US" dirty="0"/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Bcrypt</a:t>
            </a:r>
            <a:r>
              <a:rPr lang="en-US" dirty="0"/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Scrypt</a:t>
            </a:r>
            <a:r>
              <a:rPr lang="en-US" dirty="0"/>
              <a:t> are basically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quantum-safe</a:t>
            </a:r>
            <a:r>
              <a:rPr lang="en-US" dirty="0"/>
              <a:t> (only slightly affected by quantum computing)</a:t>
            </a:r>
          </a:p>
          <a:p>
            <a:pPr lvl="1"/>
            <a:r>
              <a:rPr lang="en-US" dirty="0"/>
              <a:t>Use 384-bits or more to be quantum-safe (256-bits should be enough for long time)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Symmetric ciphers </a:t>
            </a:r>
            <a:r>
              <a:rPr lang="en-US" dirty="0"/>
              <a:t>(like AES-256, Twofish-256)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quantum-safe</a:t>
            </a:r>
          </a:p>
          <a:p>
            <a:pPr lvl="1"/>
            <a:r>
              <a:rPr lang="en-US" dirty="0"/>
              <a:t>Use 256-bits or more as key length (don't use 128-bit AES)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RSA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DSA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ECDSA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DHKE</a:t>
            </a:r>
            <a:r>
              <a:rPr lang="en-US" dirty="0"/>
              <a:t>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quantum-broken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U</a:t>
            </a:r>
            <a:r>
              <a:rPr lang="en-US" dirty="0">
                <a:sym typeface="Wingdings" panose="05000000000000000000" pitchFamily="2" charset="2"/>
              </a:rPr>
              <a:t>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quantum-safe signatures </a:t>
            </a:r>
            <a:r>
              <a:rPr lang="en-US" dirty="0">
                <a:sym typeface="Wingdings" panose="05000000000000000000" pitchFamily="2" charset="2"/>
              </a:rPr>
              <a:t>(e.g. lattice-based or hash-based)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See </a:t>
            </a:r>
            <a:r>
              <a:rPr lang="en-US" dirty="0">
                <a:sym typeface="Wingdings" panose="05000000000000000000" pitchFamily="2" charset="2"/>
                <a:hlinkClick r:id="rId2"/>
              </a:rPr>
              <a:t>https://en.wikipedia.org/wiki/Post-quantum_cryptography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DE4354-C589-4836-AC10-C695968D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Post-Quantum Cryptography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35245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Cryptography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/>
              <a:t>is </a:t>
            </a:r>
            <a:r>
              <a:rPr lang="en-US" dirty="0"/>
              <a:t>a method of storing </a:t>
            </a:r>
            <a:br>
              <a:rPr lang="en-US" dirty="0"/>
            </a:br>
            <a:r>
              <a:rPr lang="en-US" dirty="0"/>
              <a:t>and transmitting data in a secure way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Cryptographic hash function </a:t>
            </a:r>
            <a:r>
              <a:rPr lang="en-US" dirty="0"/>
              <a:t>is one-way </a:t>
            </a:r>
            <a:br>
              <a:rPr lang="en-US" dirty="0"/>
            </a:br>
            <a:r>
              <a:rPr lang="en-US" dirty="0"/>
              <a:t>function, irreversible, almost no collisions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Examples: SHA-256, RIPEMD-160, SHA-3, Keccak-256</a:t>
            </a:r>
          </a:p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Scrypt </a:t>
            </a:r>
            <a:r>
              <a:rPr lang="en-US" dirty="0"/>
              <a:t>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Argon2 </a:t>
            </a:r>
            <a:r>
              <a:rPr lang="en-US" dirty="0"/>
              <a:t>are recommended for key-derivation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/ private key cryptography </a:t>
            </a:r>
            <a:r>
              <a:rPr lang="en-US" dirty="0"/>
              <a:t>is widely</a:t>
            </a:r>
            <a:br>
              <a:rPr lang="en-US" dirty="0"/>
            </a:br>
            <a:r>
              <a:rPr lang="en-US" dirty="0"/>
              <a:t>used in the blockchain technologies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ECDSA</a:t>
            </a:r>
            <a:r>
              <a:rPr lang="en-US" sz="3600" dirty="0"/>
              <a:t> is elliptic curve cryptosystem: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sign</a:t>
            </a:r>
            <a:r>
              <a:rPr lang="en-US" sz="3600" dirty="0"/>
              <a:t> /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verify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3" name="Picture 2" descr="Summary">
            <a:extLst>
              <a:ext uri="{FF2B5EF4-FFF2-40B4-BE49-F238E27FC236}">
                <a16:creationId xmlns:a16="http://schemas.microsoft.com/office/drawing/2014/main" id="{697EF775-E6E4-48D9-ABD0-A6B3C7831C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77478" y="4363568"/>
            <a:ext cx="1413286" cy="1939805"/>
          </a:xfrm>
          <a:prstGeom prst="rect">
            <a:avLst/>
          </a:prstGeom>
        </p:spPr>
      </p:pic>
      <p:pic>
        <p:nvPicPr>
          <p:cNvPr id="1027" name="Picture 3" descr="C:\Users\pc1\Desktop\crypt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99423" y="1066800"/>
            <a:ext cx="3581400" cy="2270309"/>
          </a:xfrm>
          <a:prstGeom prst="roundRect">
            <a:avLst>
              <a:gd name="adj" fmla="val 22237"/>
            </a:avLst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Blockchain Cryptography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http://www.kingsland.academy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4910B-AE69-4A02-8426-856179B0B5E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2578" y="1447800"/>
            <a:ext cx="1488634" cy="1488634"/>
          </a:xfrm>
          <a:prstGeom prst="rect">
            <a:avLst/>
          </a:prstGeom>
        </p:spPr>
      </p:pic>
      <p:pic>
        <p:nvPicPr>
          <p:cNvPr id="5" name="Picture 3" descr="C:\Users\pc1\Desktop\crypto.jpg">
            <a:extLst>
              <a:ext uri="{FF2B5EF4-FFF2-40B4-BE49-F238E27FC236}">
                <a16:creationId xmlns:a16="http://schemas.microsoft.com/office/drawing/2014/main" id="{6708D574-5914-4980-9AAA-ECCFA7991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967428">
            <a:off x="2970142" y="4789572"/>
            <a:ext cx="2274289" cy="1705716"/>
          </a:xfrm>
          <a:prstGeom prst="roundRect">
            <a:avLst>
              <a:gd name="adj" fmla="val 39686"/>
            </a:avLst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6546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Old hash algorithms: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MD5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SHA-0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SHA-1</a:t>
            </a:r>
          </a:p>
          <a:p>
            <a:pPr lvl="1"/>
            <a:r>
              <a:rPr lang="en-US" sz="3000" dirty="0"/>
              <a:t>Withdrawn due to cryptographic weaknesses (collisions found)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SHA-2</a:t>
            </a:r>
            <a:endParaRPr lang="en-US" sz="3200" dirty="0"/>
          </a:p>
          <a:p>
            <a:pPr lvl="1"/>
            <a:r>
              <a:rPr lang="en-US" sz="3000" dirty="0"/>
              <a:t>Family of functions: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SHA-256</a:t>
            </a:r>
            <a:r>
              <a:rPr lang="en-US" sz="3000" dirty="0"/>
              <a:t> (256 bits hash),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SHA-512</a:t>
            </a:r>
            <a:r>
              <a:rPr lang="en-US" sz="3000" dirty="0"/>
              <a:t> (512 bits), …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SHA-3</a:t>
            </a:r>
          </a:p>
          <a:p>
            <a:pPr lvl="1"/>
            <a:r>
              <a:rPr lang="en-US" sz="3000" dirty="0"/>
              <a:t>More secure, same hash length (256 bits), known as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Keccak</a:t>
            </a:r>
            <a:r>
              <a:rPr lang="en-US" sz="3000" dirty="0"/>
              <a:t>"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RIPEMD-160</a:t>
            </a:r>
          </a:p>
          <a:p>
            <a:pPr lvl="1"/>
            <a:r>
              <a:rPr lang="en-US" sz="3000" dirty="0"/>
              <a:t>Secure hash function, widely used in cryptography, e.g. PGP, Bitcoin</a:t>
            </a:r>
          </a:p>
          <a:p>
            <a:pPr lvl="1"/>
            <a:r>
              <a:rPr lang="en-US" sz="3000" dirty="0"/>
              <a:t>Less secure variations: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RIPEMD-128</a:t>
            </a:r>
            <a:r>
              <a:rPr lang="en-US" sz="3000" dirty="0"/>
              <a:t> 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RIPEMD-256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RIPEMD-320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Secure Hash Functions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7126B-225F-4AA8-A595-2333D05E0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47E31-C54A-43E9-BD01-C56F933EE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BLAKE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BLAKE2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BLAKE2s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BLAKE2b</a:t>
            </a:r>
          </a:p>
          <a:p>
            <a:pPr lvl="1"/>
            <a:r>
              <a:rPr lang="en-US" dirty="0"/>
              <a:t>Fast, secure cryptographic hash function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256-bit</a:t>
            </a:r>
            <a:r>
              <a:rPr lang="en-US" dirty="0"/>
              <a:t> (BLAKE-256, BLAKE2s)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512-bit</a:t>
            </a:r>
            <a:r>
              <a:rPr lang="en-US" dirty="0"/>
              <a:t> (BLAKE-512, BLAKE2b)</a:t>
            </a:r>
          </a:p>
          <a:p>
            <a:pPr>
              <a:spcBef>
                <a:spcPts val="1800"/>
              </a:spcBef>
            </a:pPr>
            <a:r>
              <a:rPr lang="en-US" dirty="0"/>
              <a:t>As of Mar 2018,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 collisions are known </a:t>
            </a:r>
            <a:r>
              <a:rPr lang="en-US" dirty="0"/>
              <a:t>for:</a:t>
            </a:r>
          </a:p>
          <a:p>
            <a:pPr lvl="1"/>
            <a:r>
              <a:rPr lang="en-US" dirty="0"/>
              <a:t>SHA256, SHA3-256, Keccak-256, BLAKE2s, RIPEMD160</a:t>
            </a:r>
          </a:p>
          <a:p>
            <a:r>
              <a:rPr lang="en-US" dirty="0"/>
              <a:t>Brute forcing to find collision costs: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en-US" dirty="0"/>
              <a:t> for SHA256/SHA3-256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</a:rPr>
              <a:t>80</a:t>
            </a:r>
            <a:r>
              <a:rPr lang="en-US" dirty="0"/>
              <a:t> for RIPEMD160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</a:rPr>
              <a:t>256/3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</a:rPr>
              <a:t>160/3</a:t>
            </a:r>
            <a:r>
              <a:rPr lang="en-US" dirty="0"/>
              <a:t> on quantum computer)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87CE63-A843-4AD8-A9C8-9386D503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Hash Algorithms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78C5F3-836C-49C7-83B6-CBA43F2F875D}"/>
              </a:ext>
            </a:extLst>
          </p:cNvPr>
          <p:cNvSpPr/>
          <p:nvPr/>
        </p:nvSpPr>
        <p:spPr>
          <a:xfrm>
            <a:off x="227012" y="6172200"/>
            <a:ext cx="10793813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* Learn more at: </a:t>
            </a:r>
            <a:r>
              <a:rPr lang="en-US" dirty="0">
                <a:hlinkClick r:id="rId2"/>
              </a:rPr>
              <a:t>https://z.cash/technology/history-of-hash-function-attacks.html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6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2863" y="2438400"/>
            <a:ext cx="423143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Live Demo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7460335" y="3359035"/>
            <a:ext cx="4231438" cy="1365365"/>
          </a:xfrm>
        </p:spPr>
        <p:txBody>
          <a:bodyPr/>
          <a:lstStyle/>
          <a:p>
            <a:r>
              <a:rPr lang="en-US" dirty="0"/>
              <a:t>Play with Hash Functions Online</a:t>
            </a:r>
          </a:p>
        </p:txBody>
      </p:sp>
      <p:sp>
        <p:nvSpPr>
          <p:cNvPr id="5" name="Текстово поле 4"/>
          <p:cNvSpPr txBox="1"/>
          <p:nvPr/>
        </p:nvSpPr>
        <p:spPr>
          <a:xfrm>
            <a:off x="684213" y="5902960"/>
            <a:ext cx="1074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http://hash-functions.online-domain-tools.com</a:t>
            </a:r>
            <a:endParaRPr lang="bg-BG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8889C-BAC1-480E-A8D7-43BFF3E928B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6920" y="1219201"/>
            <a:ext cx="6458092" cy="4379304"/>
          </a:xfrm>
          <a:prstGeom prst="roundRect">
            <a:avLst>
              <a:gd name="adj" fmla="val 681"/>
            </a:avLst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DB5055-B744-4955-A0C0-8F26E9636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C20680-0382-4581-8172-28F4BF82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Hash Functions in 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C82B7A-225C-4FB8-9974-F98D7EC89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2" y="1151760"/>
            <a:ext cx="10944000" cy="53252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binascii</a:t>
            </a:r>
          </a:p>
          <a:p>
            <a:pPr>
              <a:lnSpc>
                <a:spcPct val="105000"/>
              </a:lnSpc>
            </a:pP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text = 'hello'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data = text.encode("utf8")</a:t>
            </a:r>
          </a:p>
          <a:p>
            <a:pPr>
              <a:lnSpc>
                <a:spcPct val="105000"/>
              </a:lnSpc>
            </a:pP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sha256hash = hashlib.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sha256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data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digest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print("SHA256:    ", binascii.hexlify(sha256hash))</a:t>
            </a:r>
          </a:p>
          <a:p>
            <a:pPr>
              <a:lnSpc>
                <a:spcPct val="105000"/>
              </a:lnSpc>
            </a:pP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sha3_256 = hashlib.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sha3_256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data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digest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print("SHA3-256:  ", binascii.hexlify(sha3_256))</a:t>
            </a:r>
          </a:p>
          <a:p>
            <a:pPr>
              <a:lnSpc>
                <a:spcPct val="105000"/>
              </a:lnSpc>
            </a:pP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ripemd160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hashlib.new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'ripemd160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', data).digest()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print("RIPEMD-160:", binascii.hexlify(ripemd160))</a:t>
            </a:r>
          </a:p>
        </p:txBody>
      </p:sp>
    </p:spTree>
    <p:extLst>
      <p:ext uri="{BB962C8B-B14F-4D97-AF65-F5344CB8AC3E}">
        <p14:creationId xmlns:p14="http://schemas.microsoft.com/office/powerpoint/2010/main" val="374691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DB5055-B744-4955-A0C0-8F26E9636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C20680-0382-4581-8172-28F4BF82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Hash Functions in Python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C82B7A-225C-4FB8-9974-F98D7EC89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2" y="3101977"/>
            <a:ext cx="10944000" cy="31870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First install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pycryptodome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" (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hlinkClick r:id="rId2"/>
              </a:rPr>
              <a:t>https://www.pycryptodome.org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#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pycryptodome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Crypto.Hash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keccak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keccak256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keccak.new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(data=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data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digest_bits=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256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digest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print("Keccak256: ", binascii.hexlify(keccak256))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674094-0987-44DA-8DE4-04B0EC299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2" y="1160437"/>
            <a:ext cx="10944000" cy="13526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blake2s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hashlib.new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blake2s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', data).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digest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print("BLAKE2s:   ", binascii.hexlify(blake2s))</a:t>
            </a:r>
          </a:p>
        </p:txBody>
      </p:sp>
    </p:spTree>
    <p:extLst>
      <p:ext uri="{BB962C8B-B14F-4D97-AF65-F5344CB8AC3E}">
        <p14:creationId xmlns:p14="http://schemas.microsoft.com/office/powerpoint/2010/main" val="425251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5448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proof-of-work</a:t>
            </a:r>
            <a:r>
              <a:rPr lang="en-US" dirty="0"/>
              <a:t> hash function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</a:t>
            </a:r>
            <a:r>
              <a:rPr lang="en-US" dirty="0"/>
              <a:t> blockchain</a:t>
            </a:r>
          </a:p>
          <a:p>
            <a:pPr lvl="1"/>
            <a:r>
              <a:rPr lang="en-US" dirty="0"/>
              <a:t>Memory-intensive hash-function (requires a lot of RAM to be fast)</a:t>
            </a:r>
          </a:p>
          <a:p>
            <a:pPr>
              <a:spcBef>
                <a:spcPts val="1200"/>
              </a:spcBef>
            </a:pPr>
            <a:r>
              <a:rPr lang="en-US" dirty="0"/>
              <a:t>How does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ETHash</a:t>
            </a:r>
            <a:r>
              <a:rPr lang="en-US" dirty="0"/>
              <a:t> work?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Seed</a:t>
            </a:r>
            <a:r>
              <a:rPr lang="en-US" dirty="0"/>
              <a:t> is computed for each block (based on the entire chain)</a:t>
            </a:r>
          </a:p>
          <a:p>
            <a:pPr lvl="1"/>
            <a:r>
              <a:rPr lang="en-US" dirty="0"/>
              <a:t>From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seed</a:t>
            </a:r>
            <a:r>
              <a:rPr lang="en-US" dirty="0"/>
              <a:t>, a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16 MB </a:t>
            </a:r>
            <a:r>
              <a:rPr lang="en-US" dirty="0"/>
              <a:t>pseudorandom cache is computed</a:t>
            </a:r>
          </a:p>
          <a:p>
            <a:pPr lvl="1"/>
            <a:r>
              <a:rPr lang="en-US" dirty="0"/>
              <a:t>From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cache</a:t>
            </a:r>
            <a:r>
              <a:rPr lang="en-US" dirty="0"/>
              <a:t>, a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 GB </a:t>
            </a:r>
            <a:r>
              <a:rPr lang="en-US" dirty="0"/>
              <a:t>dataset is extracted to be used in mining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Mining</a:t>
            </a:r>
            <a:r>
              <a:rPr lang="en-US" dirty="0"/>
              <a:t> involves hashing together random slices of the dataset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ETHash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8C77AE-F983-47DB-B8A0-83D6319C1667}"/>
              </a:ext>
            </a:extLst>
          </p:cNvPr>
          <p:cNvSpPr/>
          <p:nvPr/>
        </p:nvSpPr>
        <p:spPr>
          <a:xfrm>
            <a:off x="320455" y="6172200"/>
            <a:ext cx="9812557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* Learn more at: </a:t>
            </a:r>
            <a:r>
              <a:rPr lang="en-US" dirty="0">
                <a:hlinkClick r:id="rId2"/>
              </a:rPr>
              <a:t>https://github.com/ethereum/wiki/wiki/Ethash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9AB0E5-C6BF-4626-8DA6-5302C42BC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EBD32-1D8B-41F0-8815-E48B76A3C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proof-of-work</a:t>
            </a:r>
            <a:r>
              <a:rPr lang="en-US" dirty="0"/>
              <a:t> hash function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Zcash</a:t>
            </a:r>
            <a:r>
              <a:rPr lang="en-US" dirty="0"/>
              <a:t> blockchain</a:t>
            </a:r>
          </a:p>
          <a:p>
            <a:pPr lvl="1"/>
            <a:r>
              <a:rPr lang="en-US" dirty="0"/>
              <a:t>Memory-intensive hash-function (requires a lot of RAM to be fast)</a:t>
            </a:r>
          </a:p>
          <a:p>
            <a:pPr>
              <a:spcBef>
                <a:spcPts val="1200"/>
              </a:spcBef>
            </a:pPr>
            <a:r>
              <a:rPr lang="en-US" dirty="0"/>
              <a:t>How does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Equihash</a:t>
            </a:r>
            <a:r>
              <a:rPr lang="en-US" dirty="0"/>
              <a:t> work?</a:t>
            </a:r>
          </a:p>
          <a:p>
            <a:pPr lvl="1"/>
            <a:r>
              <a:rPr lang="en-US" dirty="0"/>
              <a:t>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BLAKE2b</a:t>
            </a:r>
            <a:r>
              <a:rPr lang="en-US" dirty="0"/>
              <a:t> to compute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50 MB</a:t>
            </a:r>
            <a:r>
              <a:rPr lang="en-US" dirty="0"/>
              <a:t> hashes from the previous blocks</a:t>
            </a:r>
          </a:p>
          <a:p>
            <a:pPr lvl="1"/>
            <a:r>
              <a:rPr lang="en-US" dirty="0"/>
              <a:t>Solves the "Generalized Birthday Problem" </a:t>
            </a:r>
            <a:r>
              <a:rPr lang="bg-BG" dirty="0"/>
              <a:t>(</a:t>
            </a:r>
            <a:r>
              <a:rPr lang="en-US" dirty="0"/>
              <a:t>pick 512 different strings from 2097152, such that the binary XOR of them is zero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en-US" dirty="0"/>
              <a:t>Double SHA256 the solution to compute the final hash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5C676-0601-4535-947B-805F1E766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Equihash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33BF8E-0690-4CA6-92FF-4602EDCA8122}"/>
              </a:ext>
            </a:extLst>
          </p:cNvPr>
          <p:cNvSpPr/>
          <p:nvPr/>
        </p:nvSpPr>
        <p:spPr>
          <a:xfrm>
            <a:off x="320455" y="6172200"/>
            <a:ext cx="9812557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* Learn more at: </a:t>
            </a:r>
            <a:r>
              <a:rPr lang="en-US" dirty="0">
                <a:hlinkClick r:id="rId2"/>
              </a:rPr>
              <a:t>https://www.cryptolux.org/images/b/b9/Equihash.pdf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10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FF683F-3D75-41F7-A610-654A60649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855720"/>
            <a:ext cx="10363200" cy="820600"/>
          </a:xfrm>
        </p:spPr>
        <p:txBody>
          <a:bodyPr/>
          <a:lstStyle/>
          <a:p>
            <a:r>
              <a:rPr lang="en-US" dirty="0"/>
              <a:t>HMAC and Key Derivation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CC5CEB-D785-413D-B4AD-DA1FF1D9E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MAC, HMAC, PBKDF2 and SCrypt</a:t>
            </a:r>
          </a:p>
        </p:txBody>
      </p:sp>
      <p:pic>
        <p:nvPicPr>
          <p:cNvPr id="4098" name="Picture 2" descr="Ð ÐµÐ·ÑÐ»ÑÐ°Ñ Ñ Ð¸Ð·Ð¾Ð±ÑÐ°Ð¶ÐµÐ½Ð¸Ðµ Ð·Ð° scrypt iterations">
            <a:extLst>
              <a:ext uri="{FF2B5EF4-FFF2-40B4-BE49-F238E27FC236}">
                <a16:creationId xmlns:a16="http://schemas.microsoft.com/office/drawing/2014/main" id="{BFFF6FD7-CCCC-4D00-AD3C-836713025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5" y="1736069"/>
            <a:ext cx="11125198" cy="2733698"/>
          </a:xfrm>
          <a:prstGeom prst="roundRect">
            <a:avLst>
              <a:gd name="adj" fmla="val 20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419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B7728-9FD3-4586-AF73-AA324DB55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23DC2-6399-4BBD-8D5B-00ECCFBE4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essage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uthentication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ode: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auth_code</a:t>
            </a:r>
            <a:r>
              <a:rPr lang="en-US" dirty="0"/>
              <a:t>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MAC</a:t>
            </a:r>
            <a:r>
              <a:rPr lang="en-US" dirty="0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dirty="0"/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msg</a:t>
            </a:r>
            <a:r>
              <a:rPr lang="en-US" dirty="0"/>
              <a:t>)</a:t>
            </a:r>
          </a:p>
          <a:p>
            <a:pPr lvl="1">
              <a:lnSpc>
                <a:spcPct val="107000"/>
              </a:lnSpc>
            </a:pPr>
            <a:r>
              <a:rPr lang="en-US" dirty="0"/>
              <a:t>Digital authenticity code, like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</a:t>
            </a:r>
            <a:r>
              <a:rPr lang="en-US" dirty="0"/>
              <a:t>, but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pre-shared key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US" dirty="0"/>
              <a:t>When we need MAC?</a:t>
            </a:r>
          </a:p>
          <a:p>
            <a:pPr lvl="1">
              <a:lnSpc>
                <a:spcPct val="107000"/>
              </a:lnSpc>
            </a:pPr>
            <a:r>
              <a:rPr lang="en-US" dirty="0"/>
              <a:t>We 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pre-shared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key</a:t>
            </a:r>
          </a:p>
          <a:p>
            <a:pPr lvl="1">
              <a:lnSpc>
                <a:spcPct val="107000"/>
              </a:lnSpc>
            </a:pPr>
            <a:r>
              <a:rPr lang="en-US" dirty="0"/>
              <a:t>We get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msg</a:t>
            </a:r>
            <a:r>
              <a:rPr lang="en-US" dirty="0"/>
              <a:t>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auth_code</a:t>
            </a:r>
          </a:p>
          <a:p>
            <a:pPr lvl="1">
              <a:lnSpc>
                <a:spcPct val="107000"/>
              </a:lnSpc>
            </a:pPr>
            <a:r>
              <a:rPr lang="en-US" dirty="0"/>
              <a:t>We want to be sure the</a:t>
            </a:r>
            <a:br>
              <a:rPr lang="en-US" dirty="0"/>
            </a:b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dirty="0"/>
              <a:t> is not tampered (both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dirty="0"/>
              <a:t> are correct)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US" dirty="0"/>
              <a:t>Pseudo-random generator: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next_seed</a:t>
            </a:r>
            <a:r>
              <a:rPr lang="en-US" dirty="0"/>
              <a:t>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MAC</a:t>
            </a:r>
            <a:r>
              <a:rPr lang="en-US" dirty="0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salt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seed</a:t>
            </a: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B45554-C3F9-48C1-88A8-5286F845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Authentication Code (MAC)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8C88E-1303-4413-B4F5-CE27BE6D4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00" y="2629536"/>
            <a:ext cx="5809032" cy="328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9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fontScale="92500" lnSpcReduction="20000"/>
          </a:bodyPr>
          <a:lstStyle/>
          <a:p>
            <a:pPr marL="446088" indent="-446088"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Cryptography</a:t>
            </a:r>
            <a:r>
              <a:rPr lang="en-US" dirty="0"/>
              <a:t>?</a:t>
            </a:r>
          </a:p>
          <a:p>
            <a:pPr marL="446088" indent="-446088">
              <a:buFontTx/>
              <a:buAutoNum type="arabicPeriod"/>
            </a:pPr>
            <a:r>
              <a:rPr lang="en-US" dirty="0"/>
              <a:t>Cryptographic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dirty="0"/>
              <a:t> Functions</a:t>
            </a:r>
          </a:p>
          <a:p>
            <a:pPr marL="446088" indent="-446088">
              <a:buFontTx/>
              <a:buAutoNum type="arabicPeriod"/>
            </a:pPr>
            <a:r>
              <a:rPr lang="en-US" dirty="0"/>
              <a:t>HMAC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 Derivation </a:t>
            </a:r>
            <a:r>
              <a:rPr lang="en-US" dirty="0"/>
              <a:t>Functions</a:t>
            </a:r>
          </a:p>
          <a:p>
            <a:pPr marL="446088" indent="-446088"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Symmetric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Asymmetric</a:t>
            </a:r>
            <a:r>
              <a:rPr lang="en-US" dirty="0"/>
              <a:t> Encryption</a:t>
            </a:r>
          </a:p>
          <a:p>
            <a:pPr marL="446088" indent="-446088">
              <a:buFontTx/>
              <a:buAutoNum type="arabicPeriod"/>
            </a:pPr>
            <a:r>
              <a:rPr lang="en-US" dirty="0"/>
              <a:t>Cryptographic Secure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 Number Generators </a:t>
            </a:r>
            <a:r>
              <a:rPr lang="en-US" dirty="0"/>
              <a:t>(CPSRNG)</a:t>
            </a:r>
          </a:p>
          <a:p>
            <a:pPr marL="446088" indent="-446088">
              <a:buFontTx/>
              <a:buAutoNum type="arabicPeriod"/>
            </a:pPr>
            <a:r>
              <a:rPr lang="en-US" dirty="0"/>
              <a:t>Diffie-Hellman Key Exchange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DHKE</a:t>
            </a:r>
            <a:r>
              <a:rPr lang="en-US" dirty="0"/>
              <a:t>)</a:t>
            </a:r>
          </a:p>
          <a:p>
            <a:pPr marL="446088" indent="-446088">
              <a:buFontTx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RSA</a:t>
            </a:r>
            <a:r>
              <a:rPr lang="en-US" dirty="0"/>
              <a:t> Cryptosystem: Key Generation, Encrypt, Decrypt</a:t>
            </a:r>
          </a:p>
          <a:p>
            <a:pPr marL="446088" indent="-446088"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Elliptic Curves </a:t>
            </a:r>
            <a:r>
              <a:rPr lang="en-US" dirty="0"/>
              <a:t>and ECDSA: Key Generation, Sign, Verify</a:t>
            </a:r>
          </a:p>
          <a:p>
            <a:pPr marL="446088" indent="-446088"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Blockchain</a:t>
            </a:r>
            <a:r>
              <a:rPr lang="en-US" dirty="0"/>
              <a:t> Cryptography: Wallets, Keys, Addresses, Signatures</a:t>
            </a:r>
          </a:p>
          <a:p>
            <a:pPr marL="622300" indent="-622300"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Quantum-Safe</a:t>
            </a:r>
            <a:r>
              <a:rPr lang="en-US" dirty="0"/>
              <a:t> Cryptography: Hashes, Encryption, Signatures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B133F-2F61-4635-A8B0-22A6B406407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49714" y="1100025"/>
            <a:ext cx="3750670" cy="210037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481BE7-44D0-41E7-A650-0F506917D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E0E14-AE7E-4DEC-9B1A-15767F871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Simply calculating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hash_func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key </a:t>
            </a:r>
            <a:r>
              <a:rPr lang="en-US" dirty="0">
                <a:sym typeface="Wingdings" panose="05000000000000000000" pitchFamily="2" charset="2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msg</a:t>
            </a:r>
            <a:r>
              <a:rPr lang="en-US" dirty="0">
                <a:sym typeface="Wingdings" panose="05000000000000000000" pitchFamily="2" charset="2"/>
              </a:rPr>
              <a:t>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is insecure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a secure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HMAC</a:t>
            </a:r>
            <a:r>
              <a:rPr lang="en-US" dirty="0">
                <a:sym typeface="Wingdings" panose="05000000000000000000" pitchFamily="2" charset="2"/>
              </a:rPr>
              <a:t> algorithm instead,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HMAC-SHA256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HMAC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ash-based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essage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uthentication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ode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HMAC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hash_func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hash</a:t>
            </a:r>
          </a:p>
          <a:p>
            <a:pPr lvl="1"/>
            <a:r>
              <a:rPr lang="en-US" dirty="0"/>
              <a:t>Message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dirty="0"/>
              <a:t> mixed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secret shared key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Used for message authenticity</a:t>
            </a:r>
            <a:r>
              <a:rPr lang="bg-BG" dirty="0">
                <a:sym typeface="Wingdings" panose="05000000000000000000" pitchFamily="2" charset="2"/>
              </a:rPr>
              <a:t> / </a:t>
            </a:r>
            <a:r>
              <a:rPr lang="en-US" dirty="0">
                <a:sym typeface="Wingdings" panose="05000000000000000000" pitchFamily="2" charset="2"/>
              </a:rPr>
              <a:t>integrity  / key derivation</a:t>
            </a:r>
            <a:endParaRPr lang="bg-BG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Key derivation function </a:t>
            </a:r>
            <a:r>
              <a:rPr lang="bg-BG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KDF</a:t>
            </a:r>
            <a:r>
              <a:rPr lang="bg-BG" dirty="0"/>
              <a:t>)</a:t>
            </a:r>
            <a:r>
              <a:rPr lang="en-US" dirty="0"/>
              <a:t> ==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function(password)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key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HKDF</a:t>
            </a:r>
            <a:r>
              <a:rPr lang="en-US" dirty="0">
                <a:sym typeface="Wingdings" panose="05000000000000000000" pitchFamily="2" charset="2"/>
              </a:rPr>
              <a:t> (HMAC-based key derivation),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PBKDF2</a:t>
            </a:r>
            <a:r>
              <a:rPr lang="en-US" dirty="0">
                <a:sym typeface="Wingdings" panose="05000000000000000000" pitchFamily="2" charset="2"/>
              </a:rPr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SCrypt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F6F258-814E-44D0-B439-A1663F75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HMAC and Key Derivation</a:t>
            </a:r>
          </a:p>
        </p:txBody>
      </p:sp>
    </p:spTree>
    <p:extLst>
      <p:ext uri="{BB962C8B-B14F-4D97-AF65-F5344CB8AC3E}">
        <p14:creationId xmlns:p14="http://schemas.microsoft.com/office/powerpoint/2010/main" val="423899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43C2D0-9E14-4F09-A866-89F61BF3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230" y="2509045"/>
            <a:ext cx="4252582" cy="820600"/>
          </a:xfrm>
        </p:spPr>
        <p:txBody>
          <a:bodyPr/>
          <a:lstStyle/>
          <a:p>
            <a:r>
              <a:rPr lang="en-US" dirty="0"/>
              <a:t>HMAC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14BD6C-468E-4C5C-8528-3ACE10107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230" y="3471966"/>
            <a:ext cx="4252582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BD7BC9-C643-4238-85EC-014CEB09CBC2}"/>
              </a:ext>
            </a:extLst>
          </p:cNvPr>
          <p:cNvSpPr/>
          <p:nvPr/>
        </p:nvSpPr>
        <p:spPr>
          <a:xfrm>
            <a:off x="1522412" y="6023642"/>
            <a:ext cx="8861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https://www.freeformatter.com/hmac-generator.html</a:t>
            </a: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29A55-D39E-4F1C-A9FD-8139260A5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29" y="762000"/>
            <a:ext cx="6035883" cy="5029902"/>
          </a:xfrm>
          <a:prstGeom prst="roundRect">
            <a:avLst>
              <a:gd name="adj" fmla="val 585"/>
            </a:avLst>
          </a:prstGeom>
        </p:spPr>
      </p:pic>
    </p:spTree>
    <p:extLst>
      <p:ext uri="{BB962C8B-B14F-4D97-AF65-F5344CB8AC3E}">
        <p14:creationId xmlns:p14="http://schemas.microsoft.com/office/powerpoint/2010/main" val="2549655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5CBADD-3206-4101-8376-EE5D74544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AC4D91-18E5-427F-8F70-71CDC0C2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HMAC Calculation in Python –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AD95C4-3D04-44DB-8511-22DD2956A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012" y="1182328"/>
            <a:ext cx="10606200" cy="32593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hmac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binascii</a:t>
            </a:r>
          </a:p>
          <a:p>
            <a:pPr>
              <a:lnSpc>
                <a:spcPct val="105000"/>
              </a:lnSpc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hmac_sha256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(key, msg):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hmac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.new(key, msg, hashlib.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sha256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).digest()</a:t>
            </a:r>
          </a:p>
          <a:p>
            <a:pPr>
              <a:lnSpc>
                <a:spcPct val="105000"/>
              </a:lnSpc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binascii.unhexlify("fa63f2b4c85af6bed3")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"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some message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".encode("utf8")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print(binascii.hexlify(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hmac_sha256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C0899-F1CC-4171-9B24-1E293E3A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12" y="4839928"/>
            <a:ext cx="10606200" cy="15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2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FC8FD-290C-4F06-8B23-A07F8C762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90D0D-54E2-4AF1-9927-253DEF440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Encryption often 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passwords</a:t>
            </a:r>
            <a:r>
              <a:rPr lang="en-US" dirty="0"/>
              <a:t> instead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binary keys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key-derivation function </a:t>
            </a:r>
            <a:r>
              <a:rPr lang="en-US" dirty="0"/>
              <a:t>(</a:t>
            </a:r>
            <a:r>
              <a:rPr lang="en-US" noProof="1"/>
              <a:t>password </a:t>
            </a:r>
            <a:r>
              <a:rPr lang="en-US" noProof="1">
                <a:sym typeface="Wingdings" panose="05000000000000000000" pitchFamily="2" charset="2"/>
              </a:rPr>
              <a:t> key</a:t>
            </a:r>
            <a:r>
              <a:rPr lang="en-US" dirty="0">
                <a:sym typeface="Wingdings" panose="05000000000000000000" pitchFamily="2" charset="2"/>
              </a:rPr>
              <a:t>) is needed</a:t>
            </a:r>
          </a:p>
          <a:p>
            <a:pPr>
              <a:spcBef>
                <a:spcPts val="1200"/>
              </a:spcBef>
            </a:pPr>
            <a:r>
              <a:rPr lang="en-US" dirty="0">
                <a:sym typeface="Wingdings" panose="05000000000000000000" pitchFamily="2" charset="2"/>
              </a:rPr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SHA-256(password)</a:t>
            </a:r>
            <a:r>
              <a:rPr lang="en-US" dirty="0">
                <a:sym typeface="Wingdings" panose="05000000000000000000" pitchFamily="2" charset="2"/>
              </a:rPr>
              <a:t> as key-derivation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insecure</a:t>
            </a:r>
            <a:r>
              <a:rPr lang="en-US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Brute-force / dictionary / rainbow attacks may reverse the hash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PBKDF2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Bcrypt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Scrypt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Argon2</a:t>
            </a:r>
            <a:r>
              <a:rPr lang="en-US" dirty="0">
                <a:sym typeface="Wingdings" panose="05000000000000000000" pitchFamily="2" charset="2"/>
              </a:rPr>
              <a:t> are significantly stronger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Secure key-derivation functions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salt</a:t>
            </a:r>
            <a:r>
              <a:rPr lang="en-US" dirty="0">
                <a:sym typeface="Wingdings" panose="05000000000000000000" pitchFamily="2" charset="2"/>
              </a:rPr>
              <a:t> +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iterations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It takes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CPU time</a:t>
            </a:r>
            <a:r>
              <a:rPr lang="en-US" dirty="0">
                <a:sym typeface="Wingdings" panose="05000000000000000000" pitchFamily="2" charset="2"/>
              </a:rPr>
              <a:t> to derive the key (e.g. 0.2 sec)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memory</a:t>
            </a:r>
            <a:r>
              <a:rPr lang="en-US" dirty="0">
                <a:sym typeface="Wingdings" panose="05000000000000000000" pitchFamily="2" charset="2"/>
              </a:rPr>
              <a:t> (RAM)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Cracking passwords will be slow (e.g. 5-10 attempts / second)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F4F9-EE72-4478-90FB-50D2C804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Encryption Key from Password</a:t>
            </a:r>
          </a:p>
        </p:txBody>
      </p:sp>
    </p:spTree>
    <p:extLst>
      <p:ext uri="{BB962C8B-B14F-4D97-AF65-F5344CB8AC3E}">
        <p14:creationId xmlns:p14="http://schemas.microsoft.com/office/powerpoint/2010/main" val="343689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0BA546-8427-4DEE-9248-9CA583691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730CD-2C03-4E26-AB29-8061C7D97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PBKDF2</a:t>
            </a:r>
            <a:r>
              <a:rPr lang="en-US" dirty="0"/>
              <a:t> is a simple cryptographic key-derivation function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Based on iteratively deriving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HMAC</a:t>
            </a:r>
            <a:r>
              <a:rPr lang="en-US" dirty="0">
                <a:sym typeface="Wingdings" panose="05000000000000000000" pitchFamily="2" charset="2"/>
              </a:rPr>
              <a:t> many times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Described in RFC 2898 (PKCS #5) – </a:t>
            </a:r>
            <a:r>
              <a:rPr lang="en-US" dirty="0">
                <a:sym typeface="Wingdings" panose="05000000000000000000" pitchFamily="2" charset="2"/>
                <a:hlinkClick r:id="rId2"/>
              </a:rPr>
              <a:t>http://ietf.org/rfc/rfc2898.txt</a:t>
            </a:r>
            <a:endParaRPr lang="en-US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>
                <a:sym typeface="Wingdings" panose="05000000000000000000" pitchFamily="2" charset="2"/>
              </a:rPr>
              <a:t>Input data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PBKDF2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password</a:t>
            </a:r>
            <a:r>
              <a:rPr lang="en-US" dirty="0"/>
              <a:t> – array of bytes / string, e.g.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p@$$w0rD~3</a:t>
            </a:r>
            <a:r>
              <a:rPr lang="en-US" dirty="0"/>
              <a:t>"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salt</a:t>
            </a:r>
            <a:r>
              <a:rPr lang="en-US" dirty="0"/>
              <a:t> – securely-generated random bytes, e.g.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dfc66e9c5…1b63</a:t>
            </a:r>
            <a:r>
              <a:rPr lang="en-US" dirty="0"/>
              <a:t>"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iterations count</a:t>
            </a:r>
            <a:r>
              <a:rPr lang="en-US" dirty="0"/>
              <a:t>, 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1024</a:t>
            </a:r>
            <a:r>
              <a:rPr lang="en-US" dirty="0"/>
              <a:t> iterations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hash-function</a:t>
            </a:r>
            <a:r>
              <a:rPr lang="en-US" dirty="0"/>
              <a:t> for HMAC, 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SHA256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derived-key-len</a:t>
            </a:r>
            <a:r>
              <a:rPr lang="en-US" dirty="0"/>
              <a:t> for the output, 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en-US" dirty="0"/>
              <a:t> bits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694E3B-41D4-408C-B573-B7FCE249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Derivation Functions: PBKDF2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9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43C2D0-9E14-4F09-A866-89F61BF3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712" y="2176566"/>
            <a:ext cx="4000500" cy="1568497"/>
          </a:xfrm>
        </p:spPr>
        <p:txBody>
          <a:bodyPr/>
          <a:lstStyle/>
          <a:p>
            <a:r>
              <a:rPr lang="en-US" dirty="0"/>
              <a:t>PBKDF2 Key Derivation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14BD6C-468E-4C5C-8528-3ACE10107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32712" y="3852966"/>
            <a:ext cx="40005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3F6B04-A400-4F8A-9171-1E53DDA6B082}"/>
              </a:ext>
            </a:extLst>
          </p:cNvPr>
          <p:cNvSpPr/>
          <p:nvPr/>
        </p:nvSpPr>
        <p:spPr>
          <a:xfrm>
            <a:off x="792761" y="5791200"/>
            <a:ext cx="107118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https://asecuritysite.com/encryption/PBKDF2z</a:t>
            </a:r>
            <a:r>
              <a:rPr lang="en-US" sz="32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6F7831-AA42-4F48-860A-3EB5FDBD7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127683"/>
            <a:ext cx="6823364" cy="4340799"/>
          </a:xfrm>
          <a:prstGeom prst="roundRect">
            <a:avLst>
              <a:gd name="adj" fmla="val 585"/>
            </a:avLst>
          </a:prstGeom>
        </p:spPr>
      </p:pic>
    </p:spTree>
    <p:extLst>
      <p:ext uri="{BB962C8B-B14F-4D97-AF65-F5344CB8AC3E}">
        <p14:creationId xmlns:p14="http://schemas.microsoft.com/office/powerpoint/2010/main" val="2249851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5CBADD-3206-4101-8376-EE5D74544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AC4D91-18E5-427F-8F70-71CDC0C2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PBKDF2 Key Derivation</a:t>
            </a:r>
            <a:r>
              <a:rPr lang="en-US" dirty="0"/>
              <a:t> in Python –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AD95C4-3D04-44DB-8511-22DD2956A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812" y="1104088"/>
            <a:ext cx="10758600" cy="30654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os, binascii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backports.pbkdf2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pbkdf2_hmac</a:t>
            </a:r>
          </a:p>
          <a:p>
            <a:pPr>
              <a:lnSpc>
                <a:spcPct val="105000"/>
              </a:lnSpc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salt = os.urandom(32)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passwd =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p@$$w0rD~3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".encode("utf8")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pbkdf2_hmac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sha256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passwd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salt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500000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print("Derived key:", binascii.hexlify(key))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9FDF7C-4CD9-47FE-85BC-EB5E15CEC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07" y="4495800"/>
            <a:ext cx="10073409" cy="20055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D9C4BD-256A-4489-94F8-D07F9176A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012" y="1104088"/>
            <a:ext cx="5105400" cy="4801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backports.pbkdf2</a:t>
            </a:r>
          </a:p>
        </p:txBody>
      </p:sp>
    </p:spTree>
    <p:extLst>
      <p:ext uri="{BB962C8B-B14F-4D97-AF65-F5344CB8AC3E}">
        <p14:creationId xmlns:p14="http://schemas.microsoft.com/office/powerpoint/2010/main" val="84323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0BA546-8427-4DEE-9248-9CA583691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730CD-2C03-4E26-AB29-8061C7D97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12209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Scrypt</a:t>
            </a:r>
            <a:r>
              <a:rPr lang="en-US" sz="3200" dirty="0"/>
              <a:t> (</a:t>
            </a:r>
            <a:r>
              <a:rPr lang="en-US" sz="3200" dirty="0">
                <a:hlinkClick r:id="rId2"/>
              </a:rPr>
              <a:t>RFC 7914</a:t>
            </a:r>
            <a:r>
              <a:rPr lang="en-US" sz="3200" dirty="0"/>
              <a:t>) is a strong cryptographic key-derivation function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Memory intensive</a:t>
            </a:r>
            <a:r>
              <a:rPr lang="en-US" sz="3000" dirty="0"/>
              <a:t>, designed to prevent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ASIC</a:t>
            </a:r>
            <a:r>
              <a:rPr lang="en-US" sz="3000" dirty="0"/>
              <a:t> and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FPGA</a:t>
            </a:r>
            <a:r>
              <a:rPr lang="en-US" sz="3000" dirty="0"/>
              <a:t> attacks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key</a:t>
            </a:r>
            <a:r>
              <a:rPr lang="en-US" sz="3000" dirty="0">
                <a:sym typeface="Wingdings" panose="05000000000000000000" pitchFamily="2" charset="2"/>
              </a:rPr>
              <a:t>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Scrypt</a:t>
            </a:r>
            <a:r>
              <a:rPr lang="en-US" sz="3000" dirty="0">
                <a:sym typeface="Wingdings" panose="05000000000000000000" pitchFamily="2" charset="2"/>
              </a:rPr>
              <a:t>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password</a:t>
            </a:r>
            <a:r>
              <a:rPr lang="en-US" sz="3000" dirty="0">
                <a:sym typeface="Wingdings" panose="05000000000000000000" pitchFamily="2" charset="2"/>
              </a:rPr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salt</a:t>
            </a:r>
            <a:r>
              <a:rPr lang="en-US" sz="3000" dirty="0">
                <a:sym typeface="Wingdings" panose="05000000000000000000" pitchFamily="2" charset="2"/>
              </a:rPr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</a:t>
            </a:r>
            <a:r>
              <a:rPr lang="en-US" sz="3000" dirty="0">
                <a:sym typeface="Wingdings" panose="05000000000000000000" pitchFamily="2" charset="2"/>
              </a:rPr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r</a:t>
            </a:r>
            <a:r>
              <a:rPr lang="en-US" sz="3000" dirty="0">
                <a:sym typeface="Wingdings" panose="05000000000000000000" pitchFamily="2" charset="2"/>
              </a:rPr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</a:t>
            </a:r>
            <a:r>
              <a:rPr lang="en-US" sz="3000" dirty="0">
                <a:sym typeface="Wingdings" panose="05000000000000000000" pitchFamily="2" charset="2"/>
              </a:rPr>
              <a:t>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derived-key-len</a:t>
            </a:r>
            <a:r>
              <a:rPr lang="en-US" sz="3000" dirty="0">
                <a:sym typeface="Wingdings" panose="05000000000000000000" pitchFamily="2" charset="2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</a:t>
            </a:r>
            <a:r>
              <a:rPr lang="en-US" sz="3000" dirty="0">
                <a:sym typeface="Wingdings" panose="05000000000000000000" pitchFamily="2" charset="2"/>
              </a:rPr>
              <a:t> – iterations count (affects memory and CPU usage), e.g.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16384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r</a:t>
            </a:r>
            <a:r>
              <a:rPr lang="en-US" sz="3000" dirty="0">
                <a:sym typeface="Wingdings" panose="05000000000000000000" pitchFamily="2" charset="2"/>
              </a:rPr>
              <a:t> – block size (affects memory and CPU usage), e.g.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8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</a:t>
            </a:r>
            <a:r>
              <a:rPr lang="en-US" sz="3000" dirty="0">
                <a:sym typeface="Wingdings" panose="05000000000000000000" pitchFamily="2" charset="2"/>
              </a:rPr>
              <a:t> – parallelism factor (threads to run in parallel), usually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ym typeface="Wingdings" panose="05000000000000000000" pitchFamily="2" charset="2"/>
              </a:rPr>
              <a:t>Memory used =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en-US" sz="3200" dirty="0"/>
              <a:t> *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/>
              <a:t> *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3200" dirty="0"/>
              <a:t> *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200" dirty="0"/>
              <a:t> bytes, e.g.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en-US" sz="3200" dirty="0"/>
              <a:t> *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16384</a:t>
            </a:r>
            <a:r>
              <a:rPr lang="en-US" sz="3200" dirty="0"/>
              <a:t> *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 =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16 MB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Parameters for interactive login: N=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16384</a:t>
            </a:r>
            <a:r>
              <a:rPr lang="en-US" sz="3000" dirty="0"/>
              <a:t>, r=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000" dirty="0"/>
              <a:t>, p=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000" dirty="0"/>
              <a:t> (RAM=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16MB</a:t>
            </a:r>
            <a:r>
              <a:rPr lang="en-US" sz="30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Parameters for file encryption: N=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1048576</a:t>
            </a:r>
            <a:r>
              <a:rPr lang="en-US" sz="3000" dirty="0"/>
              <a:t>, r=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000" dirty="0"/>
              <a:t>, p=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000" dirty="0"/>
              <a:t> (RAM=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1GB</a:t>
            </a:r>
            <a:r>
              <a:rPr lang="en-US" sz="3000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694E3B-41D4-408C-B573-B7FCE249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Derivation Functions: </a:t>
            </a:r>
            <a:r>
              <a:rPr lang="en-US" noProof="1"/>
              <a:t>Scrypt</a:t>
            </a:r>
          </a:p>
        </p:txBody>
      </p:sp>
    </p:spTree>
    <p:extLst>
      <p:ext uri="{BB962C8B-B14F-4D97-AF65-F5344CB8AC3E}">
        <p14:creationId xmlns:p14="http://schemas.microsoft.com/office/powerpoint/2010/main" val="308402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43C2D0-9E14-4F09-A866-89F61BF3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712" y="2176566"/>
            <a:ext cx="4000500" cy="1568497"/>
          </a:xfrm>
        </p:spPr>
        <p:txBody>
          <a:bodyPr/>
          <a:lstStyle/>
          <a:p>
            <a:r>
              <a:rPr lang="en-US" noProof="1"/>
              <a:t>Scrypt</a:t>
            </a:r>
            <a:r>
              <a:rPr lang="en-US" dirty="0"/>
              <a:t> Key Derivation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14BD6C-468E-4C5C-8528-3ACE10107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32712" y="3852966"/>
            <a:ext cx="40005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3F6B04-A400-4F8A-9171-1E53DDA6B082}"/>
              </a:ext>
            </a:extLst>
          </p:cNvPr>
          <p:cNvSpPr/>
          <p:nvPr/>
        </p:nvSpPr>
        <p:spPr>
          <a:xfrm>
            <a:off x="1668973" y="5791200"/>
            <a:ext cx="8831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https://8gwifi.org/scrypt.jsp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091EFE-631C-4075-B083-0687BDF0A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98" y="1219200"/>
            <a:ext cx="6873092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5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5CBADD-3206-4101-8376-EE5D74544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AC4D91-18E5-427F-8F70-71CDC0C2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Scrypt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Key Derivation</a:t>
            </a:r>
            <a:r>
              <a:rPr lang="en-US" dirty="0"/>
              <a:t> in Python –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AD95C4-3D04-44DB-8511-22DD2956A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812" y="1162456"/>
            <a:ext cx="10758600" cy="33239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scrypt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os, binascii</a:t>
            </a:r>
          </a:p>
          <a:p>
            <a:pPr>
              <a:lnSpc>
                <a:spcPct val="105000"/>
              </a:lnSpc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passwd = "p@$$w0rD~3"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salt = os.urandom(32)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print("Salt: ", binascii.hexlify(salt))</a:t>
            </a:r>
          </a:p>
          <a:p>
            <a:pPr>
              <a:lnSpc>
                <a:spcPct val="105000"/>
              </a:lnSpc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scrypt.hash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passwd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salt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16384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print("Derived key:", binascii.hexlify(key))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50C5A-94D6-4A1A-8AFE-A32A7B65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13" y="4854954"/>
            <a:ext cx="10758600" cy="15497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3D8770-B585-43C8-B9B8-755511E1D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3612" y="1162456"/>
            <a:ext cx="4114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scrypt</a:t>
            </a:r>
          </a:p>
        </p:txBody>
      </p:sp>
    </p:spTree>
    <p:extLst>
      <p:ext uri="{BB962C8B-B14F-4D97-AF65-F5344CB8AC3E}">
        <p14:creationId xmlns:p14="http://schemas.microsoft.com/office/powerpoint/2010/main" val="409866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826989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What is Cryptography?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675600"/>
            <a:ext cx="10815551" cy="719034"/>
          </a:xfrm>
        </p:spPr>
        <p:txBody>
          <a:bodyPr/>
          <a:lstStyle/>
          <a:p>
            <a:r>
              <a:rPr lang="en-US" dirty="0"/>
              <a:t>Encryption, Keys, Hashing, Signatures</a:t>
            </a:r>
          </a:p>
        </p:txBody>
      </p:sp>
      <p:pic>
        <p:nvPicPr>
          <p:cNvPr id="5" name="Picture 3" descr="C:\Users\pc1\Desktop\cryp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5209" y="1425606"/>
            <a:ext cx="7048500" cy="3146394"/>
          </a:xfrm>
          <a:prstGeom prst="rec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8EE9BC-8A98-47F4-B377-F3163CCB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5573276"/>
            <a:ext cx="10363200" cy="820600"/>
          </a:xfrm>
        </p:spPr>
        <p:txBody>
          <a:bodyPr/>
          <a:lstStyle/>
          <a:p>
            <a:r>
              <a:rPr lang="en-US" dirty="0"/>
              <a:t>Symmetric / Asymmetric Encryption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1AD5C-F2D2-4605-BB81-6CCA96505CB0}"/>
              </a:ext>
            </a:extLst>
          </p:cNvPr>
          <p:cNvSpPr txBox="1"/>
          <p:nvPr/>
        </p:nvSpPr>
        <p:spPr>
          <a:xfrm>
            <a:off x="5408612" y="2792493"/>
            <a:ext cx="93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vs.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E8F931-CEB8-43C2-B1ED-CE1002A3AC31}"/>
              </a:ext>
            </a:extLst>
          </p:cNvPr>
          <p:cNvGrpSpPr/>
          <p:nvPr/>
        </p:nvGrpSpPr>
        <p:grpSpPr>
          <a:xfrm>
            <a:off x="1624085" y="1369540"/>
            <a:ext cx="3412750" cy="3769237"/>
            <a:chOff x="1624085" y="1369540"/>
            <a:chExt cx="3412750" cy="3769237"/>
          </a:xfrm>
        </p:grpSpPr>
        <p:sp>
          <p:nvSpPr>
            <p:cNvPr id="10" name="Rounded Rectangle 8">
              <a:extLst>
                <a:ext uri="{FF2B5EF4-FFF2-40B4-BE49-F238E27FC236}">
                  <a16:creationId xmlns:a16="http://schemas.microsoft.com/office/drawing/2014/main" id="{EBB858D8-1086-4BAB-B62F-564817A12E13}"/>
                </a:ext>
              </a:extLst>
            </p:cNvPr>
            <p:cNvSpPr/>
            <p:nvPr/>
          </p:nvSpPr>
          <p:spPr>
            <a:xfrm>
              <a:off x="1624085" y="1369540"/>
              <a:ext cx="3412750" cy="3769237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40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Symmetric Encryption</a:t>
              </a:r>
              <a:endParaRPr lang="en-US" sz="4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EB3485-C6A2-44F9-81C2-1F66BD82E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3685" y="3001820"/>
              <a:ext cx="963251" cy="182895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F88E16-517A-48A6-96E0-2E25FF826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0928" y="3001820"/>
              <a:ext cx="963251" cy="182895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1E9DF6-51E1-464D-8479-F68CBDF2B387}"/>
              </a:ext>
            </a:extLst>
          </p:cNvPr>
          <p:cNvGrpSpPr/>
          <p:nvPr/>
        </p:nvGrpSpPr>
        <p:grpSpPr>
          <a:xfrm>
            <a:off x="6720262" y="1433477"/>
            <a:ext cx="3412750" cy="3641363"/>
            <a:chOff x="6720262" y="1433477"/>
            <a:chExt cx="3412750" cy="3641363"/>
          </a:xfrm>
        </p:grpSpPr>
        <p:sp>
          <p:nvSpPr>
            <p:cNvPr id="13" name="Rounded Rectangle 8">
              <a:extLst>
                <a:ext uri="{FF2B5EF4-FFF2-40B4-BE49-F238E27FC236}">
                  <a16:creationId xmlns:a16="http://schemas.microsoft.com/office/drawing/2014/main" id="{E5E57C14-FD09-4573-ABCA-0DEAB454FDCB}"/>
                </a:ext>
              </a:extLst>
            </p:cNvPr>
            <p:cNvSpPr/>
            <p:nvPr/>
          </p:nvSpPr>
          <p:spPr>
            <a:xfrm>
              <a:off x="6720262" y="1433477"/>
              <a:ext cx="3412750" cy="3641363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40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Asymmetric Encryption</a:t>
              </a:r>
              <a:endParaRPr lang="en-US" sz="4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1A1FAE6-7F1F-4133-B1CB-D17AE7D13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39085" y="3029528"/>
              <a:ext cx="963251" cy="182895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6BD0537-E6A0-448E-A2F5-D7B91837F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B0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633272" y="3029528"/>
              <a:ext cx="963251" cy="1828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7828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DBED44-EC6C-4DB6-B319-673CC771A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4741" y="1295400"/>
            <a:ext cx="4072022" cy="5105400"/>
          </a:xfrm>
        </p:spPr>
        <p:txBody>
          <a:bodyPr>
            <a:normAutofit/>
          </a:bodyPr>
          <a:lstStyle/>
          <a:p>
            <a:r>
              <a:rPr lang="en-US" sz="2800" dirty="0"/>
              <a:t>A single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secret key </a:t>
            </a:r>
            <a:r>
              <a:rPr lang="en-US" sz="2800" dirty="0"/>
              <a:t>to cipher / decipher</a:t>
            </a:r>
          </a:p>
          <a:p>
            <a:r>
              <a:rPr lang="en-US" sz="2800" dirty="0"/>
              <a:t>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secret key</a:t>
            </a:r>
            <a:r>
              <a:rPr lang="en-US" sz="2800" dirty="0"/>
              <a:t> can be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2800" dirty="0"/>
              <a:t> or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endParaRPr lang="en-US" sz="2800" dirty="0"/>
          </a:p>
          <a:p>
            <a:r>
              <a:rPr lang="en-US" sz="2800" dirty="0"/>
              <a:t>Both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sender</a:t>
            </a:r>
            <a:r>
              <a:rPr lang="en-US" sz="2800" dirty="0"/>
              <a:t> and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recipient </a:t>
            </a:r>
            <a:r>
              <a:rPr lang="en-US" sz="2800" dirty="0"/>
              <a:t>should know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secret key</a:t>
            </a:r>
          </a:p>
          <a:p>
            <a:r>
              <a:rPr lang="en-US" sz="2800" dirty="0"/>
              <a:t>Widely used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symmetric algorithms</a:t>
            </a:r>
            <a:r>
              <a:rPr lang="en-US" sz="2800" dirty="0"/>
              <a:t>: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AES-128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AES-256</a:t>
            </a:r>
            <a:r>
              <a:rPr lang="en-US" sz="2800" dirty="0"/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Twofish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IDEA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Encryption</a:t>
            </a:r>
          </a:p>
        </p:txBody>
      </p:sp>
      <p:pic>
        <p:nvPicPr>
          <p:cNvPr id="7" name="Picture 2" descr="C:\Users\pc1\Desktop\Symmetric-Encryp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832" y="1732644"/>
            <a:ext cx="7203308" cy="4307860"/>
          </a:xfrm>
          <a:prstGeom prst="roundRect">
            <a:avLst>
              <a:gd name="adj" fmla="val 57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267200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Live Demo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681684" y="5105400"/>
            <a:ext cx="10815551" cy="1365365"/>
          </a:xfrm>
        </p:spPr>
        <p:txBody>
          <a:bodyPr/>
          <a:lstStyle/>
          <a:p>
            <a:r>
              <a:rPr lang="en-US" dirty="0"/>
              <a:t>AES Encrypt / Decrypt: </a:t>
            </a:r>
            <a:r>
              <a:rPr lang="en-US" dirty="0">
                <a:hlinkClick r:id="rId3"/>
              </a:rPr>
              <a:t>https://aesencryption.net</a:t>
            </a:r>
            <a:endParaRPr lang="en-US" dirty="0"/>
          </a:p>
        </p:txBody>
      </p:sp>
      <p:pic>
        <p:nvPicPr>
          <p:cNvPr id="6" name="Картина 5" descr="asdqwreqweqwе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00531" y="914400"/>
            <a:ext cx="6977856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2B63B-9EA2-4D9E-A04B-75B22BCD4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EDABB-3656-4AD9-B962-53C802DDB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3500" dirty="0"/>
              <a:t>AES is a "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block cipher</a:t>
            </a:r>
            <a:r>
              <a:rPr lang="en-US" sz="3500" dirty="0"/>
              <a:t>" – encrypts block by block (e.g. 128 bits)</a:t>
            </a:r>
          </a:p>
          <a:p>
            <a:pPr>
              <a:lnSpc>
                <a:spcPct val="110000"/>
              </a:lnSpc>
            </a:pPr>
            <a:r>
              <a:rPr lang="en-US" sz="3500" dirty="0"/>
              <a:t>It has several 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modes of operation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500" dirty="0"/>
              <a:t>(CBC, ECB, CTR, …)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Some modes of operation require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vector </a:t>
            </a:r>
            <a:r>
              <a:rPr lang="en-US" dirty="0"/>
              <a:t>(IV)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Non-secret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</a:t>
            </a:r>
            <a:r>
              <a:rPr lang="en-US" dirty="0"/>
              <a:t> salt </a:t>
            </a:r>
            <a:r>
              <a:rPr lang="en-US" dirty="0">
                <a:sym typeface="Wingdings" panose="05000000000000000000" pitchFamily="2" charset="2"/>
              </a:rPr>
              <a:t> used to get different result each time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Recommended modes: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CBC</a:t>
            </a:r>
            <a:r>
              <a:rPr lang="en-US" dirty="0"/>
              <a:t> (Cipher Block Chaining),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CTR</a:t>
            </a:r>
            <a:r>
              <a:rPr lang="en-US" dirty="0"/>
              <a:t> (Counter)</a:t>
            </a:r>
          </a:p>
          <a:p>
            <a:pPr>
              <a:lnSpc>
                <a:spcPct val="110000"/>
              </a:lnSpc>
            </a:pPr>
            <a:r>
              <a:rPr lang="en-US" sz="3500" dirty="0"/>
              <a:t>It may use a 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padding algorithm</a:t>
            </a:r>
            <a:r>
              <a:rPr lang="en-US" sz="3500" dirty="0"/>
              <a:t> (typically </a:t>
            </a:r>
            <a:r>
              <a:rPr lang="en-US" sz="3500" dirty="0">
                <a:hlinkClick r:id="rId3"/>
              </a:rPr>
              <a:t>PKCS7</a:t>
            </a:r>
            <a:r>
              <a:rPr lang="en-US" sz="3500" dirty="0"/>
              <a:t>) to split the input data into blocks of fixed block-size (e.g. 128 bits)</a:t>
            </a:r>
          </a:p>
          <a:p>
            <a:pPr>
              <a:lnSpc>
                <a:spcPct val="110000"/>
              </a:lnSpc>
            </a:pPr>
            <a:r>
              <a:rPr lang="en-US" sz="3500" dirty="0"/>
              <a:t>It may use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password to key derivation function</a:t>
            </a:r>
            <a:r>
              <a:rPr lang="en-US" sz="3500" dirty="0">
                <a:sym typeface="Wingdings" panose="05000000000000000000" pitchFamily="2" charset="2"/>
              </a:rPr>
              <a:t>, e.g. </a:t>
            </a:r>
            <a:r>
              <a:rPr lang="en-US" sz="3500" noProof="1">
                <a:hlinkClick r:id="rId4"/>
              </a:rPr>
              <a:t>Scrypt</a:t>
            </a:r>
            <a:r>
              <a:rPr lang="en-US" sz="3500" dirty="0">
                <a:sym typeface="Wingdings" panose="05000000000000000000" pitchFamily="2" charset="2"/>
              </a:rPr>
              <a:t>(</a:t>
            </a:r>
            <a:r>
              <a:rPr lang="en-US" sz="3500" noProof="1">
                <a:sym typeface="Wingdings" panose="05000000000000000000" pitchFamily="2" charset="2"/>
              </a:rPr>
              <a:t>passwd</a:t>
            </a:r>
            <a:r>
              <a:rPr lang="en-US" sz="3500" dirty="0">
                <a:sym typeface="Wingdings" panose="05000000000000000000" pitchFamily="2" charset="2"/>
              </a:rPr>
              <a:t>)</a:t>
            </a:r>
            <a:endParaRPr lang="en-US" sz="3500" dirty="0"/>
          </a:p>
          <a:p>
            <a:pPr>
              <a:lnSpc>
                <a:spcPct val="110000"/>
              </a:lnSpc>
            </a:pPr>
            <a:r>
              <a:rPr lang="en-US" sz="3500" dirty="0"/>
              <a:t>It may use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MAC</a:t>
            </a:r>
            <a:r>
              <a:rPr lang="en-US" sz="3500" dirty="0"/>
              <a:t> to check the password validity, e.g. </a:t>
            </a:r>
            <a:r>
              <a:rPr lang="en-US" sz="3500" dirty="0">
                <a:hlinkClick r:id="rId5"/>
              </a:rPr>
              <a:t>HMAC</a:t>
            </a:r>
            <a:r>
              <a:rPr lang="en-US" sz="3500" dirty="0"/>
              <a:t>(text, key)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7CADD4-496B-4F66-A22E-E74178EF4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 Cipher Settings</a:t>
            </a:r>
          </a:p>
        </p:txBody>
      </p:sp>
    </p:spTree>
    <p:extLst>
      <p:ext uri="{BB962C8B-B14F-4D97-AF65-F5344CB8AC3E}">
        <p14:creationId xmlns:p14="http://schemas.microsoft.com/office/powerpoint/2010/main" val="157698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ED679-F17C-40A9-8A73-B7FECE8EC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243193-E23C-4527-ADDA-5A6C294B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AES Encrypt / Decrypt in Python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B79070-EB16-4E6D-BFB6-40F90286D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036320"/>
            <a:ext cx="11120369" cy="55215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pyaes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pbkdf2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binascii,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os,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secrets</a:t>
            </a:r>
          </a:p>
          <a:p>
            <a:pPr>
              <a:lnSpc>
                <a:spcPct val="105000"/>
              </a:lnSpc>
            </a:pPr>
            <a:endParaRPr lang="en-US" sz="1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plaintext = "Sample text for encryption"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password = "s0m3p@$$w0rd"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 = pbkdf2.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PBKDF2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password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some salt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').read(16)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print('AES encryption key:', binascii.hexlify(key))</a:t>
            </a:r>
          </a:p>
          <a:p>
            <a:pPr>
              <a:lnSpc>
                <a:spcPct val="105000"/>
              </a:lnSpc>
            </a:pPr>
            <a:endParaRPr lang="en-US" sz="1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iv = secrets.randbelow(2 &lt;&lt; 128)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aes = pyaes.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AESModeOfOperationCTR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pyaes.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Counter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iv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ciphertext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aes.encrypt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(plaintext)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print('encrypted:', binascii.hexlify(ciphertext))</a:t>
            </a:r>
          </a:p>
          <a:p>
            <a:pPr>
              <a:lnSpc>
                <a:spcPct val="105000"/>
              </a:lnSpc>
            </a:pPr>
            <a:endParaRPr lang="en-US" sz="1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aes = pyaes.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AESModeOfOperationCTR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pyaes.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Counter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iv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decrypted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aes.decrypt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(ciphertext)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print('decrypted:', decrypted)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A8ADD-8AB2-429D-B2A1-12F9A7F01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8012" y="1036320"/>
            <a:ext cx="3424169" cy="4962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pyaes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AB41E-8A41-4BDB-A71E-16FBF4BFF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8012" y="1532610"/>
            <a:ext cx="3424169" cy="4962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pbkdf2</a:t>
            </a:r>
          </a:p>
        </p:txBody>
      </p:sp>
    </p:spTree>
    <p:extLst>
      <p:ext uri="{BB962C8B-B14F-4D97-AF65-F5344CB8AC3E}">
        <p14:creationId xmlns:p14="http://schemas.microsoft.com/office/powerpoint/2010/main" val="25763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63432-F9B1-4833-BAEF-CA5F3FF61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226BE6-0189-425D-AE85-648B86A4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UTC / JSON Wallet Encryption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CB99A8-DC5D-41C5-8D74-88F07AA9E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" y="1031688"/>
            <a:ext cx="11430000" cy="55215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 "version": 3, "id": "…", "address": "b97e993872a9050c07f…ef195",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"Crypto": {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"ciphertext":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bc9215b2cd1571df…e3a1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the encrypted private key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"cipher":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aes-128-ctr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AES, 128-bit encryption, CTR mode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"cipherparams": { "iv":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2bac08cafc…8e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 },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random initial vector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"kdf":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scrypt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", "kdfparams": {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  "dklen":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32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key length (256-bit key for AES encryption)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  "salt":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7d48230c94b90c0301bf9f4…eba1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random-generated salt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  "n":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1024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iterations count (CPU + memory cost factor)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  "r":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block size (affects CPU + memory)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  "p":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  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parallelization factor (threads count)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},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"mac":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e3cd7ea4e3ceb0e9a…0564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msg integrity key (password check)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} 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A5FEBC-62A3-4BF4-9A32-12171DC045B1}"/>
              </a:ext>
            </a:extLst>
          </p:cNvPr>
          <p:cNvSpPr/>
          <p:nvPr/>
        </p:nvSpPr>
        <p:spPr>
          <a:xfrm>
            <a:off x="1293812" y="6151881"/>
            <a:ext cx="10404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dirty="0"/>
              <a:t>Learn more at: </a:t>
            </a:r>
            <a:r>
              <a:rPr lang="en-US" sz="1800" dirty="0">
                <a:hlinkClick r:id="rId2"/>
              </a:rPr>
              <a:t>https://github.com/ethers-io/ethers.js/blob/master/wallet/secret-storage.js#L288</a:t>
            </a:r>
            <a:r>
              <a:rPr lang="en-US" sz="18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8771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26135D-8972-4F83-BC0B-4EFA15E7F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BE4D6-08F7-4800-A897-BFDF5808C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a pair of keys: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en-US" dirty="0"/>
              <a:t> key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private</a:t>
            </a:r>
            <a:r>
              <a:rPr lang="en-US" dirty="0"/>
              <a:t> key</a:t>
            </a:r>
          </a:p>
          <a:p>
            <a:pPr lvl="1"/>
            <a:r>
              <a:rPr lang="en-US" dirty="0"/>
              <a:t>Encrypt / sign by private key</a:t>
            </a:r>
          </a:p>
          <a:p>
            <a:pPr lvl="1"/>
            <a:r>
              <a:rPr lang="en-US" dirty="0"/>
              <a:t>Decrypt / verify by public key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4A5403-D3D5-41B3-9F5F-134DB259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Cryptography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A9E8-6703-4FF9-991A-4B5D659D7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3445546"/>
            <a:ext cx="4791871" cy="3036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A74163-3F54-4F86-81ED-8BB0552C8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41" y="3442498"/>
            <a:ext cx="4791871" cy="30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8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26135D-8972-4F83-BC0B-4EFA15E7F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BE4D6-08F7-4800-A897-BFDF5808C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Well-known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public-key crypto-systems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RSA</a:t>
            </a:r>
            <a:r>
              <a:rPr lang="en-US" dirty="0"/>
              <a:t> – based on discrete logarithms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ECDSA</a:t>
            </a:r>
            <a:r>
              <a:rPr lang="en-US" dirty="0"/>
              <a:t> – based on elliptic curves (ECC)</a:t>
            </a:r>
          </a:p>
          <a:p>
            <a:pPr lvl="1"/>
            <a:r>
              <a:rPr lang="en-US" dirty="0"/>
              <a:t>3072-bit RSA key ≈≈ 256-bit ECC key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ECC</a:t>
            </a:r>
            <a:r>
              <a:rPr lang="en-US" dirty="0"/>
              <a:t> cryptography is considered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more secure</a:t>
            </a:r>
          </a:p>
          <a:p>
            <a:pPr lvl="1"/>
            <a:r>
              <a:rPr lang="en-US" dirty="0"/>
              <a:t>Most blockchains (like Bitcoin and Ethereum) use ECC</a:t>
            </a:r>
          </a:p>
          <a:p>
            <a:pPr lvl="1"/>
            <a:r>
              <a:rPr lang="en-US" dirty="0"/>
              <a:t>Still, it is not quantum-safe!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4A5403-D3D5-41B3-9F5F-134DB259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Crypto Systems</a:t>
            </a:r>
          </a:p>
        </p:txBody>
      </p:sp>
    </p:spTree>
    <p:extLst>
      <p:ext uri="{BB962C8B-B14F-4D97-AF65-F5344CB8AC3E}">
        <p14:creationId xmlns:p14="http://schemas.microsoft.com/office/powerpoint/2010/main" val="25463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Encryption</a:t>
            </a:r>
          </a:p>
        </p:txBody>
      </p:sp>
      <p:pic>
        <p:nvPicPr>
          <p:cNvPr id="1026" name="Picture 2" descr="C:\Users\pc1\Desktop\Blockchain Bootcamp\Asymmetric-Encryp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045" y="1352470"/>
            <a:ext cx="7008640" cy="4326244"/>
          </a:xfrm>
          <a:prstGeom prst="roundRect">
            <a:avLst>
              <a:gd name="adj" fmla="val 989"/>
            </a:avLst>
          </a:prstGeom>
          <a:noFill/>
        </p:spPr>
      </p:pic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5604CD53-1A0C-4F7D-A44E-1BE78C72F9A1}"/>
              </a:ext>
            </a:extLst>
          </p:cNvPr>
          <p:cNvSpPr txBox="1">
            <a:spLocks/>
          </p:cNvSpPr>
          <p:nvPr/>
        </p:nvSpPr>
        <p:spPr>
          <a:xfrm>
            <a:off x="7847012" y="1066800"/>
            <a:ext cx="4072022" cy="5029200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Public-key cryptography</a:t>
            </a:r>
            <a:r>
              <a:rPr lang="en-US" sz="2800" dirty="0"/>
              <a:t>:</a:t>
            </a:r>
          </a:p>
          <a:p>
            <a:pPr lvl="1"/>
            <a:r>
              <a:rPr lang="en-US" sz="2600" dirty="0"/>
              <a:t>Use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en-US" sz="2600" dirty="0"/>
              <a:t> /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private</a:t>
            </a:r>
            <a:r>
              <a:rPr lang="en-US" sz="2600" dirty="0"/>
              <a:t> keys to encrypt / decrypt data</a:t>
            </a:r>
          </a:p>
          <a:p>
            <a:r>
              <a:rPr lang="en-US" sz="2800" dirty="0"/>
              <a:t>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 can be shared with everyone</a:t>
            </a:r>
          </a:p>
          <a:p>
            <a:r>
              <a:rPr lang="en-US" sz="2800" dirty="0"/>
              <a:t>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private key</a:t>
            </a:r>
            <a:r>
              <a:rPr lang="en-US" sz="2800" dirty="0"/>
              <a:t> is kept secret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Encrypt</a:t>
            </a:r>
            <a:r>
              <a:rPr lang="en-US" sz="2800" dirty="0"/>
              <a:t> a message using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public key</a:t>
            </a:r>
            <a:endParaRPr lang="en-US" sz="2800" dirty="0"/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Decrypt </a:t>
            </a:r>
            <a:r>
              <a:rPr lang="en-US" sz="2800" dirty="0"/>
              <a:t>the message only with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private key</a:t>
            </a:r>
            <a:endParaRPr lang="en-US" sz="2800" dirty="0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8194B195-9408-4B8E-AA64-3DEB2F772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013" y="6096070"/>
            <a:ext cx="11444399" cy="572586"/>
          </a:xfrm>
        </p:spPr>
        <p:txBody>
          <a:bodyPr>
            <a:noAutofit/>
          </a:bodyPr>
          <a:lstStyle/>
          <a:p>
            <a:r>
              <a:rPr lang="en-US" sz="2900" dirty="0"/>
              <a:t>Popular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asymmetric algorithms</a:t>
            </a:r>
            <a:r>
              <a:rPr lang="en-US" sz="2900" dirty="0"/>
              <a:t>: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RSA</a:t>
            </a:r>
            <a:r>
              <a:rPr lang="en-US" sz="2900" dirty="0"/>
              <a:t>,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EIGamal</a:t>
            </a:r>
            <a:r>
              <a:rPr lang="en-US" sz="2900" dirty="0"/>
              <a:t>,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 DSA</a:t>
            </a:r>
            <a:r>
              <a:rPr lang="en-US" sz="2900" dirty="0"/>
              <a:t>,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 Elliptic Curve DSA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4A5C637-318B-4C97-93AC-867FAA6A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552540"/>
            <a:ext cx="10363200" cy="7620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836613" y="5256812"/>
            <a:ext cx="10591800" cy="136536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noProof="1">
                <a:solidFill>
                  <a:schemeClr val="accent1"/>
                </a:solidFill>
              </a:rPr>
              <a:t>JSEncrypt</a:t>
            </a:r>
            <a:r>
              <a:rPr lang="en-US" sz="4000" spc="200" dirty="0">
                <a:solidFill>
                  <a:schemeClr val="accent1"/>
                </a:solidFill>
              </a:rPr>
              <a:t> (Generate RSA</a:t>
            </a:r>
            <a:r>
              <a:rPr kumimoji="0" lang="en-US" sz="4000" b="0" i="0" u="none" strike="noStrike" kern="1200" cap="none" spc="20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Keys and Encrypt)</a:t>
            </a:r>
            <a:r>
              <a:rPr lang="en-US" sz="4000" spc="200" dirty="0">
                <a:solidFill>
                  <a:schemeClr val="accent1"/>
                </a:solidFill>
              </a:rPr>
              <a:t>: </a:t>
            </a:r>
            <a:r>
              <a:rPr lang="en-US" sz="4000" spc="200" dirty="0">
                <a:solidFill>
                  <a:schemeClr val="accent1"/>
                </a:solidFill>
                <a:hlinkClick r:id="rId2"/>
              </a:rPr>
              <a:t>http://travistidwell.com/jsencrypt/demo/</a:t>
            </a:r>
            <a:r>
              <a:rPr lang="en-US" sz="4000" spc="200" dirty="0">
                <a:solidFill>
                  <a:schemeClr val="accent1"/>
                </a:solidFill>
              </a:rPr>
              <a:t> </a:t>
            </a:r>
            <a:endParaRPr kumimoji="0" lang="en-US" sz="4000" b="0" i="0" u="none" strike="noStrike" kern="1200" cap="none" spc="2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3" descr="C:\Users\pc1\Desktop\dsad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7901" y="1041826"/>
            <a:ext cx="6469784" cy="3279802"/>
          </a:xfrm>
          <a:prstGeom prst="roundRect">
            <a:avLst>
              <a:gd name="adj" fmla="val 73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98741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Cryptography </a:t>
            </a:r>
            <a:r>
              <a:rPr lang="en-US" dirty="0"/>
              <a:t>is the science of providing security and protection of information</a:t>
            </a:r>
          </a:p>
          <a:p>
            <a:pPr lvl="1"/>
            <a:r>
              <a:rPr lang="en-US" dirty="0"/>
              <a:t>Storing and transmitting data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secure way</a:t>
            </a:r>
          </a:p>
          <a:p>
            <a:pPr lvl="2"/>
            <a:r>
              <a:rPr lang="en-US" dirty="0"/>
              <a:t>Only those, for whom it is intended, can read and process it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Encrypting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decrypting</a:t>
            </a:r>
            <a:r>
              <a:rPr lang="en-US" dirty="0"/>
              <a:t> data (symmetric / asymmetric)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Key-exchange</a:t>
            </a:r>
            <a:r>
              <a:rPr lang="en-US" dirty="0"/>
              <a:t> algorithms,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 derivation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Hashing</a:t>
            </a:r>
            <a:r>
              <a:rPr lang="en-US" dirty="0"/>
              <a:t> data (message digest)</a:t>
            </a:r>
          </a:p>
          <a:p>
            <a:pPr lvl="1"/>
            <a:r>
              <a:rPr lang="en-US" dirty="0"/>
              <a:t>Digital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  <a:r>
              <a:rPr lang="en-US" dirty="0"/>
              <a:t> (sign / verify)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Cryptography?</a:t>
            </a:r>
          </a:p>
        </p:txBody>
      </p:sp>
      <p:pic>
        <p:nvPicPr>
          <p:cNvPr id="6" name="Picture 2" descr="C:\Users\pc1\Desktop\nosql-secure-faceboo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42400" y="4474445"/>
            <a:ext cx="3514612" cy="19677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2CFAB0-B90B-4F45-AC15-125156C375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5808-87C6-4000-8600-59427A145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RSA</a:t>
            </a:r>
            <a:r>
              <a:rPr lang="en-US" dirty="0"/>
              <a:t> cryptosystem 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/ private key pair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key</a:t>
            </a:r>
            <a:r>
              <a:rPr lang="en-US" dirty="0"/>
              <a:t>: modulus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(big integer) + exponent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 (usually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65537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Private key</a:t>
            </a:r>
            <a:r>
              <a:rPr lang="en-US" dirty="0"/>
              <a:t>: secret exponent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 (big integer)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Key length: 1024 (weak), 2048, 4096, …, 16384 or more bits</a:t>
            </a:r>
          </a:p>
          <a:p>
            <a:pPr>
              <a:lnSpc>
                <a:spcPct val="110000"/>
              </a:lnSpc>
            </a:pPr>
            <a:r>
              <a:rPr lang="en-US" dirty="0"/>
              <a:t>RSA can encrypt data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</a:t>
            </a:r>
            <a:r>
              <a:rPr lang="en-US" dirty="0"/>
              <a:t> limited by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 length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Usually, encrypt a symmetric key (AES)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protect data of any size</a:t>
            </a:r>
          </a:p>
          <a:p>
            <a:pPr>
              <a:lnSpc>
                <a:spcPct val="110000"/>
              </a:lnSpc>
            </a:pPr>
            <a:r>
              <a:rPr lang="en-US" dirty="0"/>
              <a:t>PKCS#1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RFC 8017</a:t>
            </a:r>
            <a:r>
              <a:rPr lang="en-US" dirty="0"/>
              <a:t>) defines the recommendations for: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Public-key cryptography based on the RSA algorithm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Optimal Asymmetric Encryption Padding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OAEP</a:t>
            </a: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204ED4-BDC5-4FFF-B1EB-871D0CC3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Cipher Settings</a:t>
            </a:r>
          </a:p>
        </p:txBody>
      </p:sp>
    </p:spTree>
    <p:extLst>
      <p:ext uri="{BB962C8B-B14F-4D97-AF65-F5344CB8AC3E}">
        <p14:creationId xmlns:p14="http://schemas.microsoft.com/office/powerpoint/2010/main" val="350834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ED679-F17C-40A9-8A73-B7FECE8EC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243193-E23C-4527-ADDA-5A6C294B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RSA Encrypt / Decrypt in Python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B79070-EB16-4E6D-BFB6-40F90286D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036320"/>
            <a:ext cx="11125200" cy="54630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Crypto.PublicKey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import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RSA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Crypto.Cipher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import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PKCS1_OAEP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binascii</a:t>
            </a:r>
          </a:p>
          <a:p>
            <a:endParaRPr lang="en-US" sz="1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keyPair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RSA.generate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2048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pubKey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keyPair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print(f"Public key: (mod={pubKey.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}, exp={pubKey.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})")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print("Private key:", keyPair.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endParaRPr lang="en-US" sz="1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encryptor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PKCS1_OAEP.new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encrypted = encryptor.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encrypt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(b'Some message')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print("Encrypted:", binascii.hexlify(encrypted))</a:t>
            </a:r>
          </a:p>
          <a:p>
            <a:endParaRPr lang="en-US" sz="1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decryptor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PKCS1_OAEP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new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keyPair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decrypted = decryptor.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decrypt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(encrypted)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print('Decrypted:', decrypted)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2B8CB8-DFA5-4065-A969-061A46696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2612" y="1036320"/>
            <a:ext cx="4724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pycryptodome</a:t>
            </a:r>
          </a:p>
        </p:txBody>
      </p:sp>
    </p:spTree>
    <p:extLst>
      <p:ext uri="{BB962C8B-B14F-4D97-AF65-F5344CB8AC3E}">
        <p14:creationId xmlns:p14="http://schemas.microsoft.com/office/powerpoint/2010/main" val="174495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953000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Exercises</a:t>
            </a:r>
          </a:p>
        </p:txBody>
      </p:sp>
      <p:pic>
        <p:nvPicPr>
          <p:cNvPr id="5" name="Picture 3" descr="C:\Users\pc1\Desktop\cryp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2104" y="1263367"/>
            <a:ext cx="4614710" cy="3461033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681684" y="5788744"/>
            <a:ext cx="10815551" cy="719034"/>
          </a:xfrm>
        </p:spPr>
        <p:txBody>
          <a:bodyPr/>
          <a:lstStyle/>
          <a:p>
            <a:r>
              <a:rPr lang="en-US" dirty="0"/>
              <a:t>Key-Derivation, HMAC, AES Encrypt / Decrypt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BC715C-55FE-4A44-A080-DE59B6B561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1412" y="1905000"/>
            <a:ext cx="2179509" cy="2179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6949BF-E307-408E-92F6-854C317F87C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6212" y="2053693"/>
            <a:ext cx="1880380" cy="188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60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3F0791-EF1F-42CA-9887-B8D4D11E2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5032198"/>
            <a:ext cx="10363200" cy="820600"/>
          </a:xfrm>
        </p:spPr>
        <p:txBody>
          <a:bodyPr/>
          <a:lstStyle/>
          <a:p>
            <a:r>
              <a:rPr lang="en-US" dirty="0"/>
              <a:t>Random Number Generators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8034E6-6DC0-4F33-A40C-3DF85D681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834166"/>
            <a:ext cx="10363200" cy="719034"/>
          </a:xfrm>
        </p:spPr>
        <p:txBody>
          <a:bodyPr/>
          <a:lstStyle/>
          <a:p>
            <a:r>
              <a:rPr lang="en-US" dirty="0"/>
              <a:t>Cryptographic Secure Random (CSPRNG)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9A7FD5-620D-4446-9649-523A84B87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41" y="1277378"/>
            <a:ext cx="8004742" cy="35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24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0C881-AA60-4C4C-83B6-291F0B48B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1876A-DBF9-4A4E-8538-87EB2A1B0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6589799" cy="5570355"/>
          </a:xfrm>
        </p:spPr>
        <p:txBody>
          <a:bodyPr>
            <a:normAutofit/>
          </a:bodyPr>
          <a:lstStyle/>
          <a:p>
            <a:r>
              <a:rPr lang="en-US" dirty="0"/>
              <a:t>In computer science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 numbers</a:t>
            </a:r>
            <a:r>
              <a:rPr lang="en-US" dirty="0"/>
              <a:t> come from a pseudo-random number generator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entropy </a:t>
            </a:r>
            <a:r>
              <a:rPr lang="en-US" dirty="0"/>
              <a:t>(seed)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pseudo-random function</a:t>
            </a:r>
          </a:p>
          <a:p>
            <a:r>
              <a:rPr lang="en-US" dirty="0"/>
              <a:t>To be secure, a PRNG should start by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truly random initial seed</a:t>
            </a:r>
          </a:p>
          <a:p>
            <a:pPr lvl="1"/>
            <a:r>
              <a:rPr lang="en-US" dirty="0"/>
              <a:t>Known seed generates predictable random numbers </a:t>
            </a:r>
            <a:r>
              <a:rPr lang="en-US" dirty="0">
                <a:sym typeface="Wingdings" panose="05000000000000000000" pitchFamily="2" charset="2"/>
              </a:rPr>
              <a:t> insecure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8B1036-2193-4155-99C6-547DD711A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Generators and Cryptography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42528A-CADE-48D7-BBDA-2B549194B3A4}"/>
              </a:ext>
            </a:extLst>
          </p:cNvPr>
          <p:cNvSpPr/>
          <p:nvPr/>
        </p:nvSpPr>
        <p:spPr>
          <a:xfrm>
            <a:off x="6929766" y="4367986"/>
            <a:ext cx="495584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Insecure randomness </a:t>
            </a:r>
            <a:r>
              <a:rPr lang="en-US" sz="3200" dirty="0">
                <a:solidFill>
                  <a:prstClr val="white"/>
                </a:solidFill>
              </a:rPr>
              <a:t>can compromise cryptography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prstClr val="white"/>
                </a:solidFill>
              </a:rPr>
              <a:t>The stolen Bitcoins story</a:t>
            </a:r>
            <a:r>
              <a:rPr lang="bg-BG" sz="2800" dirty="0">
                <a:solidFill>
                  <a:prstClr val="white"/>
                </a:solidFill>
              </a:rPr>
              <a:t>:</a:t>
            </a:r>
            <a:r>
              <a:rPr lang="en-US" sz="2800" dirty="0">
                <a:solidFill>
                  <a:prstClr val="white"/>
                </a:solidFill>
              </a:rPr>
              <a:t> </a:t>
            </a:r>
            <a:r>
              <a:rPr lang="en-US" sz="2800" dirty="0">
                <a:solidFill>
                  <a:prstClr val="white"/>
                </a:solidFill>
                <a:hlinkClick r:id="rId2"/>
              </a:rPr>
              <a:t>https://goo.gl/PFE1kr</a:t>
            </a:r>
            <a:endParaRPr lang="en-US" sz="2800" dirty="0">
              <a:solidFill>
                <a:srgbClr val="FBEEC9">
                  <a:lumMod val="75000"/>
                </a:srgb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DA3EB4-A06B-450F-BE87-8F37585FE92C}"/>
              </a:ext>
            </a:extLst>
          </p:cNvPr>
          <p:cNvGrpSpPr/>
          <p:nvPr/>
        </p:nvGrpSpPr>
        <p:grpSpPr>
          <a:xfrm>
            <a:off x="7220005" y="1212914"/>
            <a:ext cx="4375366" cy="3014958"/>
            <a:chOff x="7220005" y="1212914"/>
            <a:chExt cx="4375366" cy="30149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471C096-A71E-4AB6-BA04-34E15B924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0005" y="1212914"/>
              <a:ext cx="4375366" cy="301495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DA28B2-1223-4640-AD91-58060F020B0C}"/>
                </a:ext>
              </a:extLst>
            </p:cNvPr>
            <p:cNvSpPr txBox="1"/>
            <p:nvPr/>
          </p:nvSpPr>
          <p:spPr>
            <a:xfrm rot="21430049">
              <a:off x="8544619" y="3581400"/>
              <a:ext cx="18349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! insecure 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411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0C881-AA60-4C4C-83B6-291F0B48B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1876A-DBF9-4A4E-8538-87EB2A1B0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15" y="1111793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Cryptography secure random generators </a:t>
            </a:r>
            <a:r>
              <a:rPr lang="en-US" dirty="0"/>
              <a:t>(CSPRNG) guarantee that the random numbers are absolutely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unpredictable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hardware devices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TRNG</a:t>
            </a:r>
            <a:r>
              <a:rPr lang="en-US" dirty="0"/>
              <a:t>) capturing physical processes</a:t>
            </a:r>
          </a:p>
          <a:p>
            <a:pPr>
              <a:lnSpc>
                <a:spcPct val="100000"/>
              </a:lnSpc>
            </a:pPr>
            <a:r>
              <a:rPr lang="en-US" dirty="0"/>
              <a:t>CSPRNG should start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truly random seed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Modern OS collect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entropy</a:t>
            </a:r>
            <a:r>
              <a:rPr lang="en-US" dirty="0"/>
              <a:t> (seed) from keyboard clicks, mouse moves, network activity, etc.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Accessible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/dev/random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/dev/urandom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Python 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secrets</a:t>
            </a:r>
            <a:r>
              <a:rPr lang="en-US" dirty="0"/>
              <a:t> library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8B1036-2193-4155-99C6-547DD711A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Random Generators (CSPRNG)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D5C82-D6E3-44D7-B77A-56F88CF5F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684" y="4400966"/>
            <a:ext cx="4914530" cy="194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3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71FD5D-F200-4DCF-A283-BDC80ECC0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0F190-E14B-4DE0-9D25-9784EF8A7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Most modern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 wallets </a:t>
            </a:r>
            <a:r>
              <a:rPr lang="en-US" dirty="0"/>
              <a:t>start from a 128 / 256 bits securely generated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seed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see the BIP-39 standard</a:t>
            </a:r>
            <a:r>
              <a:rPr lang="en-US" dirty="0"/>
              <a:t>)</a:t>
            </a:r>
          </a:p>
          <a:p>
            <a:pPr>
              <a:lnSpc>
                <a:spcPct val="110000"/>
              </a:lnSpc>
            </a:pPr>
            <a:r>
              <a:rPr lang="en-US" dirty="0"/>
              <a:t>The seed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root key</a:t>
            </a:r>
            <a:r>
              <a:rPr lang="en-US" dirty="0"/>
              <a:t>) can be represented by 12 or 24 words, e.g.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Each word comes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wordlist of 2048 words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See </a:t>
            </a:r>
            <a:r>
              <a:rPr lang="en-US" sz="2800" dirty="0">
                <a:hlinkClick r:id="rId3"/>
              </a:rPr>
              <a:t>https://github.com/bitcoin/bips/blob/master/bip-0039/english.txt</a:t>
            </a:r>
            <a:endParaRPr lang="en-US" sz="2800" dirty="0"/>
          </a:p>
          <a:p>
            <a:pPr lvl="1">
              <a:lnSpc>
                <a:spcPct val="110000"/>
              </a:lnSpc>
            </a:pPr>
            <a:r>
              <a:rPr lang="en-US" sz="3000" dirty="0"/>
              <a:t>1 word ==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11 bits</a:t>
            </a:r>
          </a:p>
          <a:p>
            <a:pPr lvl="2">
              <a:lnSpc>
                <a:spcPct val="11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2800" dirty="0"/>
              <a:t> words ==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132</a:t>
            </a:r>
            <a:r>
              <a:rPr lang="en-US" sz="2800" dirty="0"/>
              <a:t> bits </a:t>
            </a:r>
            <a:r>
              <a:rPr lang="en-US" sz="2800" dirty="0">
                <a:sym typeface="Wingdings" panose="05000000000000000000" pitchFamily="2" charset="2"/>
              </a:rPr>
              <a:t>==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128-bit seed</a:t>
            </a:r>
            <a:r>
              <a:rPr lang="en-US" sz="2800" dirty="0"/>
              <a:t> + checksum (in the last word)</a:t>
            </a:r>
            <a:endParaRPr lang="en-US" sz="2800" b="1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2">
              <a:lnSpc>
                <a:spcPct val="11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24</a:t>
            </a:r>
            <a:r>
              <a:rPr lang="en-US" sz="2800" dirty="0"/>
              <a:t> words ==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264</a:t>
            </a:r>
            <a:r>
              <a:rPr lang="en-US" sz="2800" dirty="0"/>
              <a:t> bits </a:t>
            </a:r>
            <a:r>
              <a:rPr lang="en-US" sz="2800" dirty="0">
                <a:sym typeface="Wingdings" panose="05000000000000000000" pitchFamily="2" charset="2"/>
              </a:rPr>
              <a:t>==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256-bit seed</a:t>
            </a:r>
            <a:r>
              <a:rPr lang="en-US" sz="2800" dirty="0"/>
              <a:t> + checksum (in the last word)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098F5D-CEC1-4CE6-8A6F-69677ED4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Seed in Crypto Wallets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5418-770B-449D-BBBF-A709DCBDC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211" y="3028336"/>
            <a:ext cx="10939802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hill brave science fox crime quit owner chapter myth vocal chat custom</a:t>
            </a:r>
          </a:p>
        </p:txBody>
      </p:sp>
    </p:spTree>
    <p:extLst>
      <p:ext uri="{BB962C8B-B14F-4D97-AF65-F5344CB8AC3E}">
        <p14:creationId xmlns:p14="http://schemas.microsoft.com/office/powerpoint/2010/main" val="141003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BEBA0C-2A66-43C2-B920-99C0EF031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5412" y="1905000"/>
            <a:ext cx="5282307" cy="1568497"/>
          </a:xfrm>
        </p:spPr>
        <p:txBody>
          <a:bodyPr/>
          <a:lstStyle/>
          <a:p>
            <a:r>
              <a:rPr lang="en-US" dirty="0"/>
              <a:t>BIP-39 Mnemonic Seed Generator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6DCDDF-60F6-48DD-A5E3-DAEAF4C55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5412" y="3559429"/>
            <a:ext cx="5282307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1760A-F9F9-42FF-BFCE-FE1588D97F75}"/>
              </a:ext>
            </a:extLst>
          </p:cNvPr>
          <p:cNvSpPr/>
          <p:nvPr/>
        </p:nvSpPr>
        <p:spPr>
          <a:xfrm>
            <a:off x="6475412" y="4520625"/>
            <a:ext cx="52823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https://iancoleman.io/bip39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D0B835-6997-4D6E-BE43-55F74A57E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2" y="990600"/>
            <a:ext cx="5559008" cy="4956736"/>
          </a:xfrm>
          <a:prstGeom prst="roundRect">
            <a:avLst>
              <a:gd name="adj" fmla="val 416"/>
            </a:avLst>
          </a:prstGeom>
        </p:spPr>
      </p:pic>
    </p:spTree>
    <p:extLst>
      <p:ext uri="{BB962C8B-B14F-4D97-AF65-F5344CB8AC3E}">
        <p14:creationId xmlns:p14="http://schemas.microsoft.com/office/powerpoint/2010/main" val="4175100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CB93F8-B8FD-4624-ADFD-2F148A804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4F4FA0-D8C9-459F-9D86-386FCCAE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Mnemonic to Entropy / Seed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499A50-D7BA-4280-8994-0331D5897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2" y="1104059"/>
            <a:ext cx="10944000" cy="39056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mnemonic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binascii</a:t>
            </a:r>
          </a:p>
          <a:p>
            <a:pPr>
              <a:lnSpc>
                <a:spcPct val="105000"/>
              </a:lnSpc>
            </a:pPr>
            <a:endParaRPr lang="en-US" sz="1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words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tired galaxy demand fade bunker book treat oval near price bar extra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entropy = mnemonic.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Mnemonic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'english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').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to_entropy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(words)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print("Entropy (16 bytes):", binascii.hexlify(entropy))</a:t>
            </a:r>
          </a:p>
          <a:p>
            <a:pPr>
              <a:lnSpc>
                <a:spcPct val="105000"/>
              </a:lnSpc>
            </a:pPr>
            <a:endParaRPr lang="en-US" sz="1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seed = mnemonic.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Mnemonic.to_seed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(words)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print("Seed (64 bytes):", binascii.hexlify(seed))</a:t>
            </a:r>
          </a:p>
          <a:p>
            <a:pPr>
              <a:lnSpc>
                <a:spcPct val="105000"/>
              </a:lnSpc>
            </a:pPr>
            <a:endParaRPr lang="en-US" sz="1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wordsBack = mnemonic.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Mnemonic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'english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').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to_mnemonic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(entropy)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print("Mnemonic (12 words):", wordsBack)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4B59EB-91C7-40EA-B05F-877A2ACE1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2212" y="1104059"/>
            <a:ext cx="4024200" cy="5124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mnemonic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50FC5-1BBB-4B95-A012-BBC2F746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218" y="5212132"/>
            <a:ext cx="8222389" cy="13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6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87A23B-581A-40C2-ADCA-F3135EB6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86478"/>
            <a:ext cx="10820400" cy="820600"/>
          </a:xfrm>
        </p:spPr>
        <p:txBody>
          <a:bodyPr/>
          <a:lstStyle/>
          <a:p>
            <a:r>
              <a:rPr lang="en-US" dirty="0"/>
              <a:t>Diffie-Hellman Key Exchange (DH)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84B45A-9B16-43C8-BD58-6C25AE214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5834166"/>
            <a:ext cx="10820400" cy="719034"/>
          </a:xfrm>
        </p:spPr>
        <p:txBody>
          <a:bodyPr/>
          <a:lstStyle/>
          <a:p>
            <a:r>
              <a:rPr lang="en-US" dirty="0"/>
              <a:t>Diffie-Hellman and Module Arithmetic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E784F-8ABF-4371-8915-9A1D7863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90" y="1219200"/>
            <a:ext cx="6373644" cy="3513817"/>
          </a:xfrm>
          <a:prstGeom prst="roundRect">
            <a:avLst>
              <a:gd name="adj" fmla="val 1053"/>
            </a:avLst>
          </a:prstGeom>
        </p:spPr>
      </p:pic>
    </p:spTree>
    <p:extLst>
      <p:ext uri="{BB962C8B-B14F-4D97-AF65-F5344CB8AC3E}">
        <p14:creationId xmlns:p14="http://schemas.microsoft.com/office/powerpoint/2010/main" val="293787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87A23B-581A-40C2-ADCA-F3135EB6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937125"/>
            <a:ext cx="10363200" cy="820600"/>
          </a:xfrm>
        </p:spPr>
        <p:txBody>
          <a:bodyPr/>
          <a:lstStyle/>
          <a:p>
            <a:r>
              <a:rPr lang="en-US" dirty="0"/>
              <a:t>Hashing and Hash Functions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84B45A-9B16-43C8-BD58-6C25AE214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815293"/>
            <a:ext cx="10363200" cy="719034"/>
          </a:xfrm>
        </p:spPr>
        <p:txBody>
          <a:bodyPr/>
          <a:lstStyle/>
          <a:p>
            <a:r>
              <a:rPr lang="en-US" dirty="0"/>
              <a:t>Cryptographic Hash Functions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FAECE8-39F2-4EF8-8E8E-4CE5B4BA159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12586" y="869826"/>
            <a:ext cx="4163650" cy="3680526"/>
          </a:xfrm>
          <a:prstGeom prst="roundRect">
            <a:avLst>
              <a:gd name="adj" fmla="val 1154"/>
            </a:avLst>
          </a:prstGeom>
        </p:spPr>
      </p:pic>
    </p:spTree>
    <p:extLst>
      <p:ext uri="{BB962C8B-B14F-4D97-AF65-F5344CB8AC3E}">
        <p14:creationId xmlns:p14="http://schemas.microsoft.com/office/powerpoint/2010/main" val="1505175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502276"/>
          </a:xfrm>
        </p:spPr>
        <p:txBody>
          <a:bodyPr>
            <a:normAutofit/>
          </a:bodyPr>
          <a:lstStyle/>
          <a:p>
            <a:r>
              <a:rPr lang="en-US" dirty="0"/>
              <a:t>Securely exchanging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cryptographic keys</a:t>
            </a:r>
          </a:p>
          <a:p>
            <a:pPr lvl="1"/>
            <a:r>
              <a:rPr lang="en-US" dirty="0"/>
              <a:t>Over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(insecure) channel</a:t>
            </a:r>
          </a:p>
          <a:p>
            <a:pPr lvl="1"/>
            <a:r>
              <a:rPr lang="en-US" dirty="0"/>
              <a:t>One of the first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public-key</a:t>
            </a:r>
            <a:r>
              <a:rPr lang="en-US" dirty="0"/>
              <a:t> protocols</a:t>
            </a:r>
          </a:p>
          <a:p>
            <a:pPr lvl="1"/>
            <a:r>
              <a:rPr lang="en-US" dirty="0"/>
              <a:t>Allows two parties to exchange data securely</a:t>
            </a:r>
          </a:p>
          <a:p>
            <a:pPr>
              <a:spcBef>
                <a:spcPts val="24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Diffie–Hellman (DH) </a:t>
            </a:r>
            <a:r>
              <a:rPr lang="en-US" dirty="0"/>
              <a:t>method allows</a:t>
            </a:r>
          </a:p>
          <a:p>
            <a:pPr lvl="1"/>
            <a:r>
              <a:rPr lang="en-US" dirty="0"/>
              <a:t>Two parties that have no prior knowledge of each other</a:t>
            </a:r>
          </a:p>
          <a:p>
            <a:pPr lvl="1"/>
            <a:r>
              <a:rPr lang="en-US" dirty="0"/>
              <a:t>Jointly establish a shared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secret key </a:t>
            </a:r>
            <a:r>
              <a:rPr lang="en-US" dirty="0"/>
              <a:t>over an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insecure channel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Diffie–Hellman Key Exchange (DH)</a:t>
            </a:r>
          </a:p>
        </p:txBody>
      </p:sp>
      <p:pic>
        <p:nvPicPr>
          <p:cNvPr id="3074" name="Picture 2" descr="Резултат с изображение за key exchange png">
            <a:extLst>
              <a:ext uri="{FF2B5EF4-FFF2-40B4-BE49-F238E27FC236}">
                <a16:creationId xmlns:a16="http://schemas.microsoft.com/office/drawing/2014/main" id="{BD6EC2A1-81A7-4527-AD26-43E1E039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902" y="1371600"/>
            <a:ext cx="2510200" cy="25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6742199" cy="557035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Alice and Bob, agree on an</a:t>
            </a:r>
            <a:br>
              <a:rPr lang="en-US" dirty="0"/>
            </a:br>
            <a:r>
              <a:rPr lang="en-US" dirty="0"/>
              <a:t>arbitrary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starting color </a:t>
            </a:r>
            <a:r>
              <a:rPr lang="en-US" dirty="0"/>
              <a:t>that does</a:t>
            </a:r>
            <a:br>
              <a:rPr lang="en-US" dirty="0"/>
            </a:br>
            <a:r>
              <a:rPr lang="en-US" dirty="0"/>
              <a:t>not need to be kept secret </a:t>
            </a:r>
          </a:p>
          <a:p>
            <a:pPr>
              <a:spcBef>
                <a:spcPts val="1200"/>
              </a:spcBef>
            </a:pPr>
            <a:r>
              <a:rPr lang="en-US" dirty="0"/>
              <a:t>Each of them selects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secret color </a:t>
            </a:r>
            <a:r>
              <a:rPr lang="en-US" dirty="0"/>
              <a:t>that they keep to themselves</a:t>
            </a:r>
          </a:p>
          <a:p>
            <a:pPr>
              <a:spcBef>
                <a:spcPts val="1200"/>
              </a:spcBef>
            </a:pPr>
            <a:r>
              <a:rPr lang="en-US" dirty="0"/>
              <a:t>Finally Alice and Bob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mix</a:t>
            </a:r>
            <a:r>
              <a:rPr lang="en-US" dirty="0"/>
              <a:t> their secret color together with their mutually shared color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Exchange by Mixing Colors</a:t>
            </a:r>
          </a:p>
        </p:txBody>
      </p:sp>
      <p:pic>
        <p:nvPicPr>
          <p:cNvPr id="1026" name="Picture 2" descr="C:\Users\pc1\Desktop\414px-Diffie-Hellman_Key_Exchange-modified – Копие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7412" y="1371600"/>
            <a:ext cx="4419600" cy="1676400"/>
          </a:xfrm>
          <a:prstGeom prst="rect">
            <a:avLst/>
          </a:prstGeom>
          <a:noFill/>
        </p:spPr>
      </p:pic>
      <p:pic>
        <p:nvPicPr>
          <p:cNvPr id="1028" name="Picture 4" descr="C:\Users\pc1\Desktop\414px-Diffie-Hellman_Key_Exchange-modified – Копие – Копие (2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7412" y="4800600"/>
            <a:ext cx="4419600" cy="1371600"/>
          </a:xfrm>
          <a:prstGeom prst="rect">
            <a:avLst/>
          </a:prstGeom>
          <a:noFill/>
        </p:spPr>
      </p:pic>
      <p:pic>
        <p:nvPicPr>
          <p:cNvPr id="1029" name="Picture 5" descr="C:\Users\pc1\Desktop\414px-Diffie-Hellman_Key_Exchange-modified – Копие – Копие (3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7412" y="3048000"/>
            <a:ext cx="4419600" cy="381000"/>
          </a:xfrm>
          <a:prstGeom prst="rect">
            <a:avLst/>
          </a:prstGeom>
          <a:noFill/>
        </p:spPr>
      </p:pic>
      <p:pic>
        <p:nvPicPr>
          <p:cNvPr id="1030" name="Picture 6" descr="C:\Users\pc1\Desktop\414px-Diffie-Hellman_Key_Exchange-modified – Копие (2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7412" y="4495800"/>
            <a:ext cx="4419600" cy="344479"/>
          </a:xfrm>
          <a:prstGeom prst="rect">
            <a:avLst/>
          </a:prstGeom>
          <a:noFill/>
        </p:spPr>
      </p:pic>
      <p:pic>
        <p:nvPicPr>
          <p:cNvPr id="1031" name="Picture 7" descr="C:\Users\pc1\Desktop\414px-Diffie-Hellman_Key_Exchange-modified – Копие – Копие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7412" y="3429000"/>
            <a:ext cx="4419600" cy="106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Publicly exchange the two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mixed colors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Finally, each of the two mix together </a:t>
            </a:r>
            <a:br>
              <a:rPr lang="en-US" sz="3200" dirty="0"/>
            </a:br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color they received </a:t>
            </a:r>
            <a:r>
              <a:rPr lang="en-US" sz="3200" dirty="0"/>
              <a:t>from the </a:t>
            </a:r>
            <a:br>
              <a:rPr lang="en-US" sz="3200" dirty="0"/>
            </a:br>
            <a:r>
              <a:rPr lang="en-US" sz="3200" dirty="0"/>
              <a:t>partner with their own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private color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The result 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final color </a:t>
            </a:r>
            <a:r>
              <a:rPr lang="en-US" sz="3200" dirty="0"/>
              <a:t>mixture </a:t>
            </a:r>
            <a:br>
              <a:rPr lang="en-US" sz="3200" dirty="0"/>
            </a:br>
            <a:r>
              <a:rPr lang="en-US" sz="3200" dirty="0"/>
              <a:t>yellow-brown that is identical to the</a:t>
            </a:r>
            <a:br>
              <a:rPr lang="en-US" sz="3200" dirty="0"/>
            </a:br>
            <a:r>
              <a:rPr lang="en-US" sz="3200" dirty="0"/>
              <a:t>partner's color mixture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If a third party listened to the exchange,</a:t>
            </a:r>
            <a:br>
              <a:rPr lang="en-US" sz="3200" dirty="0"/>
            </a:br>
            <a:r>
              <a:rPr lang="en-US" sz="3200" dirty="0"/>
              <a:t>it would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computationally difficult </a:t>
            </a:r>
            <a:br>
              <a:rPr lang="en-US" sz="3200" dirty="0"/>
            </a:br>
            <a:r>
              <a:rPr lang="en-US" sz="3200" dirty="0"/>
              <a:t>for them to determine the secret colors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Exchange by Mixing Colors (2)</a:t>
            </a:r>
          </a:p>
        </p:txBody>
      </p:sp>
      <p:pic>
        <p:nvPicPr>
          <p:cNvPr id="2051" name="Picture 3" descr="C:\Users\pc1\Desktop\414px-Diffie-Hellman_Key_Exchange-modified – Копие (3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8412" y="1219200"/>
            <a:ext cx="4267200" cy="990600"/>
          </a:xfrm>
          <a:prstGeom prst="rect">
            <a:avLst/>
          </a:prstGeom>
          <a:noFill/>
        </p:spPr>
      </p:pic>
      <p:pic>
        <p:nvPicPr>
          <p:cNvPr id="2052" name="Picture 4" descr="C:\Users\pc1\Desktop\414px-Diffie-Hellman_Key_Exchange-modified – Копие (4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8412" y="2209800"/>
            <a:ext cx="4267200" cy="990600"/>
          </a:xfrm>
          <a:prstGeom prst="rect">
            <a:avLst/>
          </a:prstGeom>
          <a:noFill/>
        </p:spPr>
      </p:pic>
      <p:pic>
        <p:nvPicPr>
          <p:cNvPr id="2053" name="Picture 5" descr="C:\Users\pc1\Desktop\414px-Diffie-Hellman_Key_Exchange-modified – Копие (5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8412" y="3200400"/>
            <a:ext cx="4267200" cy="838200"/>
          </a:xfrm>
          <a:prstGeom prst="rect">
            <a:avLst/>
          </a:prstGeom>
          <a:noFill/>
        </p:spPr>
      </p:pic>
      <p:pic>
        <p:nvPicPr>
          <p:cNvPr id="2054" name="Picture 6" descr="C:\Users\pc1\Desktop\414px-Diffie-Hellman_Key_Exchange-modified – Копие – Копие (3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18412" y="4038600"/>
            <a:ext cx="4267200" cy="304800"/>
          </a:xfrm>
          <a:prstGeom prst="rect">
            <a:avLst/>
          </a:prstGeom>
          <a:noFill/>
        </p:spPr>
      </p:pic>
      <p:pic>
        <p:nvPicPr>
          <p:cNvPr id="2055" name="Picture 7" descr="C:\Users\pc1\Desktop\414px-Diffie-Hellman_Key_Exchange-modified – Копие – Копие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18412" y="4343400"/>
            <a:ext cx="4267200" cy="838200"/>
          </a:xfrm>
          <a:prstGeom prst="rect">
            <a:avLst/>
          </a:prstGeom>
          <a:noFill/>
        </p:spPr>
      </p:pic>
      <p:pic>
        <p:nvPicPr>
          <p:cNvPr id="2056" name="Picture 8" descr="C:\Users\pc1\Desktop\414px-Diffie-Hellman_Key_Exchange-modified – Копие (2)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18412" y="5181600"/>
            <a:ext cx="4267200" cy="304800"/>
          </a:xfrm>
          <a:prstGeom prst="rect">
            <a:avLst/>
          </a:prstGeom>
          <a:noFill/>
        </p:spPr>
      </p:pic>
      <p:pic>
        <p:nvPicPr>
          <p:cNvPr id="2057" name="Picture 9" descr="C:\Users\pc1\Desktop\414px-Diffie-Hellman_Key_Exchange-modified – Копие (6)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18412" y="5486400"/>
            <a:ext cx="4267200" cy="923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219200"/>
            <a:ext cx="6056399" cy="5502276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FFA72A"/>
                </a:solidFill>
              </a:rPr>
              <a:t>Alice </a:t>
            </a:r>
            <a:r>
              <a:rPr lang="en-US" sz="3000" dirty="0"/>
              <a:t>and </a:t>
            </a:r>
            <a:r>
              <a:rPr lang="en-US" sz="3000" dirty="0">
                <a:solidFill>
                  <a:srgbClr val="00B0F0"/>
                </a:solidFill>
              </a:rPr>
              <a:t>Bob</a:t>
            </a:r>
            <a:r>
              <a:rPr lang="en-US" sz="3000" dirty="0"/>
              <a:t> agree to use a modulus 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 = 23</a:t>
            </a:r>
            <a:r>
              <a:rPr lang="en-US" sz="3000" dirty="0"/>
              <a:t> and base 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 = 5 </a:t>
            </a:r>
            <a:endParaRPr lang="en-US" sz="3000" dirty="0"/>
          </a:p>
          <a:p>
            <a:r>
              <a:rPr lang="en-US" sz="3000" dirty="0">
                <a:solidFill>
                  <a:srgbClr val="FFA72A"/>
                </a:solidFill>
              </a:rPr>
              <a:t>Alice </a:t>
            </a:r>
            <a:r>
              <a:rPr lang="en-US" sz="3000" dirty="0"/>
              <a:t>chooses a secret integer </a:t>
            </a:r>
            <a:r>
              <a:rPr lang="en-US" sz="3000" b="1" i="1" dirty="0">
                <a:solidFill>
                  <a:srgbClr val="FFA72A"/>
                </a:solidFill>
              </a:rPr>
              <a:t>a</a:t>
            </a:r>
            <a:r>
              <a:rPr lang="en-US" sz="3000" dirty="0">
                <a:solidFill>
                  <a:srgbClr val="FFA72A"/>
                </a:solidFill>
              </a:rPr>
              <a:t> = 4</a:t>
            </a:r>
            <a:r>
              <a:rPr lang="en-US" sz="3000" dirty="0"/>
              <a:t>, then sends </a:t>
            </a:r>
            <a:r>
              <a:rPr lang="en-US" sz="3000" dirty="0">
                <a:solidFill>
                  <a:srgbClr val="00B0F0"/>
                </a:solidFill>
              </a:rPr>
              <a:t>Bob</a:t>
            </a:r>
            <a:r>
              <a:rPr lang="en-US" sz="3000" dirty="0"/>
              <a:t> </a:t>
            </a:r>
            <a:r>
              <a:rPr lang="en-US" sz="3000" i="1" dirty="0">
                <a:solidFill>
                  <a:srgbClr val="00B0F0"/>
                </a:solidFill>
              </a:rPr>
              <a:t>A</a:t>
            </a:r>
            <a:r>
              <a:rPr lang="en-US" sz="3000" dirty="0">
                <a:solidFill>
                  <a:srgbClr val="0070C0"/>
                </a:solidFill>
              </a:rPr>
              <a:t> </a:t>
            </a:r>
            <a:r>
              <a:rPr lang="en-US" sz="3000" dirty="0"/>
              <a:t>=</a:t>
            </a:r>
            <a:r>
              <a:rPr lang="en-US" sz="3000" dirty="0">
                <a:solidFill>
                  <a:srgbClr val="0070C0"/>
                </a:solidFill>
              </a:rPr>
              <a:t> </a:t>
            </a:r>
            <a:r>
              <a:rPr lang="en-US" sz="3000" i="1" noProof="1">
                <a:solidFill>
                  <a:srgbClr val="00B0F0"/>
                </a:solidFill>
              </a:rPr>
              <a:t>g</a:t>
            </a:r>
            <a:r>
              <a:rPr lang="en-US" sz="3600" b="1" i="1" baseline="30000" noProof="1">
                <a:solidFill>
                  <a:srgbClr val="FFA72A"/>
                </a:solidFill>
              </a:rPr>
              <a:t>a</a:t>
            </a:r>
            <a:r>
              <a:rPr lang="en-US" sz="3000" dirty="0"/>
              <a:t> mod</a:t>
            </a:r>
            <a:r>
              <a:rPr lang="en-US" sz="3000" i="1" dirty="0">
                <a:solidFill>
                  <a:srgbClr val="00B0F0"/>
                </a:solidFill>
              </a:rPr>
              <a:t> p</a:t>
            </a:r>
            <a:endParaRPr lang="en-US" sz="3000" i="1" dirty="0"/>
          </a:p>
          <a:p>
            <a:pPr lvl="1"/>
            <a:r>
              <a:rPr lang="en-US" sz="2800" i="1" dirty="0"/>
              <a:t>A</a:t>
            </a:r>
            <a:r>
              <a:rPr lang="en-US" sz="2800" dirty="0"/>
              <a:t> = 5</a:t>
            </a:r>
            <a:r>
              <a:rPr lang="en-US" sz="3600" b="1" baseline="30000" dirty="0">
                <a:solidFill>
                  <a:srgbClr val="FFA72A"/>
                </a:solidFill>
              </a:rPr>
              <a:t>4</a:t>
            </a:r>
            <a:r>
              <a:rPr lang="en-US" sz="2800" dirty="0">
                <a:solidFill>
                  <a:srgbClr val="FFC000"/>
                </a:solidFill>
              </a:rPr>
              <a:t> </a:t>
            </a:r>
            <a:r>
              <a:rPr lang="en-US" sz="2800" dirty="0"/>
              <a:t>mod </a:t>
            </a:r>
            <a:r>
              <a:rPr lang="en-US" sz="2800" dirty="0">
                <a:solidFill>
                  <a:srgbClr val="00B0F0"/>
                </a:solidFill>
              </a:rPr>
              <a:t>23</a:t>
            </a:r>
            <a:r>
              <a:rPr lang="en-US" sz="2800" dirty="0"/>
              <a:t> = 4</a:t>
            </a:r>
          </a:p>
          <a:p>
            <a:r>
              <a:rPr lang="en-US" sz="3000" dirty="0">
                <a:solidFill>
                  <a:srgbClr val="00B0F0"/>
                </a:solidFill>
              </a:rPr>
              <a:t>Bob </a:t>
            </a:r>
            <a:r>
              <a:rPr lang="en-US" sz="3000" dirty="0"/>
              <a:t>chooses a secret integer</a:t>
            </a:r>
            <a:r>
              <a:rPr lang="en-US" sz="3000" dirty="0">
                <a:solidFill>
                  <a:srgbClr val="0070C0"/>
                </a:solidFill>
              </a:rPr>
              <a:t> </a:t>
            </a:r>
            <a:r>
              <a:rPr lang="en-US" sz="3000" b="1" i="1" dirty="0">
                <a:solidFill>
                  <a:srgbClr val="00B0F0"/>
                </a:solidFill>
              </a:rPr>
              <a:t>b</a:t>
            </a:r>
            <a:r>
              <a:rPr lang="en-US" sz="3000" dirty="0">
                <a:solidFill>
                  <a:srgbClr val="00B0F0"/>
                </a:solidFill>
              </a:rPr>
              <a:t> = 3</a:t>
            </a:r>
            <a:r>
              <a:rPr lang="en-US" sz="3000" dirty="0"/>
              <a:t>, then sends Alice </a:t>
            </a:r>
            <a:r>
              <a:rPr lang="en-US" sz="3000" i="1" dirty="0">
                <a:solidFill>
                  <a:srgbClr val="00B0F0"/>
                </a:solidFill>
              </a:rPr>
              <a:t>B</a:t>
            </a:r>
            <a:r>
              <a:rPr lang="en-US" sz="3000" dirty="0"/>
              <a:t> = </a:t>
            </a:r>
            <a:r>
              <a:rPr lang="en-US" sz="3000" i="1" dirty="0">
                <a:solidFill>
                  <a:srgbClr val="00B0F0"/>
                </a:solidFill>
              </a:rPr>
              <a:t>g</a:t>
            </a:r>
            <a:r>
              <a:rPr lang="en-US" sz="3600" b="1" i="1" baseline="30000" dirty="0">
                <a:solidFill>
                  <a:srgbClr val="FFA72A"/>
                </a:solidFill>
              </a:rPr>
              <a:t>b</a:t>
            </a:r>
            <a:r>
              <a:rPr lang="en-US" sz="3000" dirty="0"/>
              <a:t> mod </a:t>
            </a:r>
            <a:r>
              <a:rPr lang="en-US" sz="3000" i="1" dirty="0">
                <a:solidFill>
                  <a:srgbClr val="00B0F0"/>
                </a:solidFill>
              </a:rPr>
              <a:t>p</a:t>
            </a:r>
          </a:p>
          <a:p>
            <a:pPr lvl="1"/>
            <a:r>
              <a:rPr lang="en-US" sz="2800" i="1" dirty="0"/>
              <a:t>B</a:t>
            </a:r>
            <a:r>
              <a:rPr lang="en-US" sz="2800" dirty="0"/>
              <a:t> = 5</a:t>
            </a:r>
            <a:r>
              <a:rPr lang="en-US" sz="3600" b="1" baseline="30000" dirty="0">
                <a:solidFill>
                  <a:srgbClr val="FFA72A"/>
                </a:solidFill>
              </a:rPr>
              <a:t>3</a:t>
            </a:r>
            <a:r>
              <a:rPr lang="en-US" sz="2800" dirty="0"/>
              <a:t> mod </a:t>
            </a:r>
            <a:r>
              <a:rPr lang="en-US" sz="2800" dirty="0">
                <a:solidFill>
                  <a:srgbClr val="00B0F0"/>
                </a:solidFill>
              </a:rPr>
              <a:t>23</a:t>
            </a:r>
            <a:r>
              <a:rPr lang="en-US" sz="2800" dirty="0"/>
              <a:t> = 10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Key Exchange: Modular Arithmetic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DDE414-4EE8-44DD-BDC8-8A68D2398346}"/>
              </a:ext>
            </a:extLst>
          </p:cNvPr>
          <p:cNvSpPr txBox="1">
            <a:spLocks/>
          </p:cNvSpPr>
          <p:nvPr/>
        </p:nvSpPr>
        <p:spPr>
          <a:xfrm>
            <a:off x="6539891" y="1219200"/>
            <a:ext cx="5269521" cy="48006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rgbClr val="FFA72A"/>
                </a:solidFill>
              </a:rPr>
              <a:t>Alice </a:t>
            </a:r>
            <a:r>
              <a:rPr lang="en-US" sz="3000" dirty="0"/>
              <a:t>computes</a:t>
            </a:r>
            <a:r>
              <a:rPr lang="en-US" sz="3000" dirty="0">
                <a:solidFill>
                  <a:srgbClr val="FFA72A"/>
                </a:solidFill>
              </a:rPr>
              <a:t> </a:t>
            </a:r>
            <a:r>
              <a:rPr lang="en-US" sz="3000" b="1" i="1" dirty="0">
                <a:solidFill>
                  <a:srgbClr val="FFA72A"/>
                </a:solidFill>
              </a:rPr>
              <a:t>s</a:t>
            </a:r>
            <a:r>
              <a:rPr lang="en-US" sz="3000" dirty="0">
                <a:solidFill>
                  <a:srgbClr val="FFC000"/>
                </a:solidFill>
              </a:rPr>
              <a:t> </a:t>
            </a:r>
            <a:r>
              <a:rPr lang="en-US" sz="3000" dirty="0"/>
              <a:t>= </a:t>
            </a:r>
            <a:r>
              <a:rPr lang="en-US" sz="3000" i="1" dirty="0">
                <a:solidFill>
                  <a:srgbClr val="00B0F0"/>
                </a:solidFill>
              </a:rPr>
              <a:t>B</a:t>
            </a:r>
            <a:r>
              <a:rPr lang="en-US" sz="3600" b="1" i="1" baseline="30000" dirty="0">
                <a:solidFill>
                  <a:srgbClr val="FFA72A"/>
                </a:solidFill>
              </a:rPr>
              <a:t>a</a:t>
            </a:r>
            <a:r>
              <a:rPr lang="en-US" sz="3000" dirty="0"/>
              <a:t> mod</a:t>
            </a:r>
            <a:r>
              <a:rPr lang="en-US" sz="3000" dirty="0">
                <a:solidFill>
                  <a:srgbClr val="00B0F0"/>
                </a:solidFill>
              </a:rPr>
              <a:t> </a:t>
            </a:r>
            <a:r>
              <a:rPr lang="en-US" sz="3000" i="1" dirty="0">
                <a:solidFill>
                  <a:srgbClr val="00B0F0"/>
                </a:solidFill>
              </a:rPr>
              <a:t>p</a:t>
            </a:r>
          </a:p>
          <a:p>
            <a:pPr lvl="1"/>
            <a:r>
              <a:rPr lang="en-US" sz="2800" b="1" i="1" dirty="0">
                <a:solidFill>
                  <a:srgbClr val="FFA72A"/>
                </a:solidFill>
              </a:rPr>
              <a:t>s</a:t>
            </a:r>
            <a:r>
              <a:rPr lang="en-US" sz="2800" dirty="0"/>
              <a:t> = </a:t>
            </a:r>
            <a:r>
              <a:rPr lang="en-US" sz="2800" dirty="0">
                <a:solidFill>
                  <a:srgbClr val="00B0F0"/>
                </a:solidFill>
              </a:rPr>
              <a:t>10</a:t>
            </a:r>
            <a:r>
              <a:rPr lang="en-US" sz="3600" b="1" baseline="30000" dirty="0">
                <a:solidFill>
                  <a:srgbClr val="FFA72A"/>
                </a:solidFill>
              </a:rPr>
              <a:t>4</a:t>
            </a:r>
            <a:r>
              <a:rPr lang="en-US" sz="2800" dirty="0">
                <a:solidFill>
                  <a:srgbClr val="FFA72A"/>
                </a:solidFill>
              </a:rPr>
              <a:t> </a:t>
            </a:r>
            <a:r>
              <a:rPr lang="en-US" sz="2800" dirty="0"/>
              <a:t>mod </a:t>
            </a:r>
            <a:r>
              <a:rPr lang="en-US" sz="2800" dirty="0">
                <a:solidFill>
                  <a:srgbClr val="00B0F0"/>
                </a:solidFill>
              </a:rPr>
              <a:t>23</a:t>
            </a:r>
            <a:r>
              <a:rPr lang="en-US" sz="2800" dirty="0"/>
              <a:t> = 18</a:t>
            </a:r>
          </a:p>
          <a:p>
            <a:r>
              <a:rPr lang="da-DK" sz="3000" dirty="0">
                <a:solidFill>
                  <a:srgbClr val="00B0F0"/>
                </a:solidFill>
              </a:rPr>
              <a:t>Bob</a:t>
            </a:r>
            <a:r>
              <a:rPr lang="da-DK" sz="3000" dirty="0"/>
              <a:t> computes</a:t>
            </a:r>
            <a:r>
              <a:rPr lang="da-DK" sz="3000" dirty="0">
                <a:solidFill>
                  <a:srgbClr val="FFC000"/>
                </a:solidFill>
              </a:rPr>
              <a:t> </a:t>
            </a:r>
            <a:r>
              <a:rPr lang="da-DK" sz="3000" b="1" i="1" dirty="0">
                <a:solidFill>
                  <a:srgbClr val="FFA72A"/>
                </a:solidFill>
              </a:rPr>
              <a:t>s</a:t>
            </a:r>
            <a:r>
              <a:rPr lang="da-DK" sz="3000" dirty="0"/>
              <a:t> = </a:t>
            </a:r>
            <a:r>
              <a:rPr lang="da-DK" sz="3000" i="1" dirty="0">
                <a:solidFill>
                  <a:srgbClr val="00B0F0"/>
                </a:solidFill>
              </a:rPr>
              <a:t>A</a:t>
            </a:r>
            <a:r>
              <a:rPr lang="da-DK" sz="3600" b="1" i="1" baseline="30000" dirty="0">
                <a:solidFill>
                  <a:srgbClr val="FFA72A"/>
                </a:solidFill>
              </a:rPr>
              <a:t>b</a:t>
            </a:r>
            <a:r>
              <a:rPr lang="da-DK" sz="3000" dirty="0"/>
              <a:t> mod </a:t>
            </a:r>
            <a:r>
              <a:rPr lang="da-DK" sz="3000" i="1" dirty="0">
                <a:solidFill>
                  <a:srgbClr val="00B0F0"/>
                </a:solidFill>
              </a:rPr>
              <a:t>p</a:t>
            </a:r>
          </a:p>
          <a:p>
            <a:pPr lvl="1"/>
            <a:r>
              <a:rPr lang="da-DK" sz="2800" b="1" i="1" dirty="0">
                <a:solidFill>
                  <a:srgbClr val="FFA72A"/>
                </a:solidFill>
              </a:rPr>
              <a:t>s</a:t>
            </a:r>
            <a:r>
              <a:rPr lang="da-DK" sz="2800" dirty="0">
                <a:solidFill>
                  <a:srgbClr val="FFC000"/>
                </a:solidFill>
              </a:rPr>
              <a:t> </a:t>
            </a:r>
            <a:r>
              <a:rPr lang="da-DK" sz="2800" dirty="0"/>
              <a:t>= 4</a:t>
            </a:r>
            <a:r>
              <a:rPr lang="da-DK" sz="3600" b="1" baseline="30000" dirty="0"/>
              <a:t>3</a:t>
            </a:r>
            <a:r>
              <a:rPr lang="da-DK" sz="2800" dirty="0"/>
              <a:t> mod</a:t>
            </a:r>
            <a:r>
              <a:rPr lang="da-DK" sz="2800" dirty="0">
                <a:solidFill>
                  <a:srgbClr val="00B0F0"/>
                </a:solidFill>
              </a:rPr>
              <a:t> 23</a:t>
            </a:r>
            <a:r>
              <a:rPr lang="da-DK" sz="2800" dirty="0"/>
              <a:t> = 18</a:t>
            </a:r>
          </a:p>
          <a:p>
            <a:r>
              <a:rPr lang="en-US" sz="3000" dirty="0">
                <a:solidFill>
                  <a:srgbClr val="FFA72A"/>
                </a:solidFill>
              </a:rPr>
              <a:t>Alice </a:t>
            </a:r>
            <a:r>
              <a:rPr lang="en-US" sz="3000" dirty="0"/>
              <a:t>and </a:t>
            </a:r>
            <a:r>
              <a:rPr lang="en-US" sz="3000" dirty="0">
                <a:solidFill>
                  <a:srgbClr val="00B0F0"/>
                </a:solidFill>
              </a:rPr>
              <a:t>Bob</a:t>
            </a:r>
            <a:r>
              <a:rPr lang="en-US" sz="3000" dirty="0"/>
              <a:t> now share a secret number </a:t>
            </a:r>
            <a:r>
              <a:rPr lang="da-DK" sz="3000" b="1" i="1" dirty="0">
                <a:solidFill>
                  <a:srgbClr val="FFA72A"/>
                </a:solidFill>
              </a:rPr>
              <a:t>s</a:t>
            </a:r>
            <a:endParaRPr lang="en-US" sz="3000" dirty="0"/>
          </a:p>
          <a:p>
            <a:pPr lvl="1"/>
            <a:r>
              <a:rPr lang="da-DK" sz="2800" b="1" i="1" dirty="0">
                <a:solidFill>
                  <a:srgbClr val="FFA72A"/>
                </a:solidFill>
              </a:rPr>
              <a:t>s </a:t>
            </a:r>
            <a:r>
              <a:rPr lang="en-US" sz="2800" dirty="0"/>
              <a:t>= (</a:t>
            </a:r>
            <a:r>
              <a:rPr lang="en-US" sz="2800" i="1" noProof="1">
                <a:solidFill>
                  <a:srgbClr val="00B0F0"/>
                </a:solidFill>
              </a:rPr>
              <a:t>g</a:t>
            </a:r>
            <a:r>
              <a:rPr lang="en-US" sz="3600" b="1" i="1" baseline="30000" noProof="1">
                <a:solidFill>
                  <a:srgbClr val="FFA72A"/>
                </a:solidFill>
              </a:rPr>
              <a:t>a</a:t>
            </a:r>
            <a:r>
              <a:rPr lang="en-US" sz="2800" dirty="0"/>
              <a:t>)</a:t>
            </a:r>
            <a:r>
              <a:rPr lang="en-US" sz="3600" b="1" i="1" baseline="30000" noProof="1">
                <a:solidFill>
                  <a:srgbClr val="FFA72A"/>
                </a:solidFill>
              </a:rPr>
              <a:t>b</a:t>
            </a:r>
            <a:r>
              <a:rPr lang="en-US" sz="2800" dirty="0"/>
              <a:t> mod</a:t>
            </a:r>
            <a:r>
              <a:rPr lang="en-US" sz="2800" i="1" dirty="0">
                <a:solidFill>
                  <a:srgbClr val="00B0F0"/>
                </a:solidFill>
              </a:rPr>
              <a:t> p</a:t>
            </a:r>
            <a:r>
              <a:rPr lang="da-DK" sz="2800" b="1" i="1" dirty="0">
                <a:solidFill>
                  <a:srgbClr val="FFA72A"/>
                </a:solidFill>
              </a:rPr>
              <a:t> </a:t>
            </a:r>
            <a:r>
              <a:rPr lang="en-US" sz="2800" dirty="0"/>
              <a:t>= (</a:t>
            </a:r>
            <a:r>
              <a:rPr lang="en-US" sz="2800" i="1" noProof="1">
                <a:solidFill>
                  <a:srgbClr val="00B0F0"/>
                </a:solidFill>
              </a:rPr>
              <a:t>g</a:t>
            </a:r>
            <a:r>
              <a:rPr lang="en-US" sz="3600" b="1" i="1" baseline="30000" noProof="1">
                <a:solidFill>
                  <a:srgbClr val="FFA72A"/>
                </a:solidFill>
              </a:rPr>
              <a:t>b</a:t>
            </a:r>
            <a:r>
              <a:rPr lang="en-US" sz="2800" dirty="0"/>
              <a:t>)</a:t>
            </a:r>
            <a:r>
              <a:rPr lang="en-US" sz="3600" b="1" i="1" baseline="30000" noProof="1">
                <a:solidFill>
                  <a:srgbClr val="FFA72A"/>
                </a:solidFill>
              </a:rPr>
              <a:t>a</a:t>
            </a:r>
            <a:r>
              <a:rPr lang="en-US" sz="2800" dirty="0"/>
              <a:t> mod</a:t>
            </a:r>
            <a:r>
              <a:rPr lang="en-US" sz="2800" i="1" dirty="0">
                <a:solidFill>
                  <a:srgbClr val="00B0F0"/>
                </a:solidFill>
              </a:rPr>
              <a:t> p</a:t>
            </a:r>
            <a:endParaRPr lang="da-DK" sz="2800" b="1" i="1" dirty="0">
              <a:solidFill>
                <a:srgbClr val="FFA72A"/>
              </a:solidFill>
            </a:endParaRPr>
          </a:p>
          <a:p>
            <a:pPr lvl="1"/>
            <a:r>
              <a:rPr lang="da-DK" sz="2800" b="1" i="1" dirty="0">
                <a:solidFill>
                  <a:srgbClr val="FFA72A"/>
                </a:solidFill>
              </a:rPr>
              <a:t>s</a:t>
            </a:r>
            <a:r>
              <a:rPr lang="en-US" sz="2800" dirty="0"/>
              <a:t> = 18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FB49B-6BC8-45BF-A1DB-0CFA9F0A94F2}"/>
              </a:ext>
            </a:extLst>
          </p:cNvPr>
          <p:cNvSpPr txBox="1">
            <a:spLocks/>
          </p:cNvSpPr>
          <p:nvPr/>
        </p:nvSpPr>
        <p:spPr>
          <a:xfrm>
            <a:off x="6542376" y="5994578"/>
            <a:ext cx="5269521" cy="558622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Video: </a:t>
            </a:r>
            <a:r>
              <a:rPr lang="en-US" sz="3000" dirty="0">
                <a:hlinkClick r:id="rId2"/>
              </a:rPr>
              <a:t>youtu.be/M-0qt6tdHzk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38C3F4-2574-4D12-B35F-0F4DCB9BA5FD}"/>
              </a:ext>
            </a:extLst>
          </p:cNvPr>
          <p:cNvSpPr txBox="1">
            <a:spLocks/>
          </p:cNvSpPr>
          <p:nvPr/>
        </p:nvSpPr>
        <p:spPr>
          <a:xfrm>
            <a:off x="187928" y="5994578"/>
            <a:ext cx="6211284" cy="558622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3000" b="1" i="1" dirty="0">
                <a:solidFill>
                  <a:srgbClr val="FFA72A"/>
                </a:solidFill>
              </a:rPr>
              <a:t>s</a:t>
            </a:r>
            <a:r>
              <a:rPr lang="en-US" sz="3000" dirty="0"/>
              <a:t> cannot be computed from </a:t>
            </a:r>
            <a:r>
              <a:rPr lang="da-DK" sz="3000" i="1" dirty="0">
                <a:solidFill>
                  <a:srgbClr val="00B0F0"/>
                </a:solidFill>
              </a:rPr>
              <a:t>A</a:t>
            </a:r>
            <a:r>
              <a:rPr lang="en-US" sz="3000" dirty="0"/>
              <a:t> and </a:t>
            </a:r>
            <a:r>
              <a:rPr lang="en-US" sz="3000" i="1" dirty="0">
                <a:solidFill>
                  <a:srgbClr val="00B0F0"/>
                </a:solidFill>
              </a:rPr>
              <a:t>B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41D6CD-240D-4323-A86B-29EB2CDBF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412" y="2071503"/>
            <a:ext cx="4572000" cy="1568497"/>
          </a:xfrm>
        </p:spPr>
        <p:txBody>
          <a:bodyPr/>
          <a:lstStyle/>
          <a:p>
            <a:r>
              <a:rPr lang="en-US" dirty="0"/>
              <a:t>Diffie-Hellman Key Exchange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992AC9-86FF-402D-B29A-9886D86C6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7412" y="3802927"/>
            <a:ext cx="4572000" cy="692873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E62B10-A80C-4EAA-8955-9D875C911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64" y="1024780"/>
            <a:ext cx="6328448" cy="458354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DF2A818-19C5-4F4F-B72E-7B1CC10AD5BA}"/>
              </a:ext>
            </a:extLst>
          </p:cNvPr>
          <p:cNvSpPr txBox="1">
            <a:spLocks/>
          </p:cNvSpPr>
          <p:nvPr/>
        </p:nvSpPr>
        <p:spPr>
          <a:xfrm>
            <a:off x="150812" y="5846131"/>
            <a:ext cx="11858592" cy="630869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hlinkClick r:id="rId3"/>
              </a:rPr>
              <a:t>http://www.irongeek.com/diffie-hellman.php</a:t>
            </a:r>
            <a:r>
              <a:rPr lang="bg-BG" sz="3600" dirty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95606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87A23B-581A-40C2-ADCA-F3135EB6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55998"/>
            <a:ext cx="10820400" cy="820600"/>
          </a:xfrm>
        </p:spPr>
        <p:txBody>
          <a:bodyPr/>
          <a:lstStyle/>
          <a:p>
            <a:r>
              <a:rPr lang="en-US" dirty="0"/>
              <a:t>RSA Cryptography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84B45A-9B16-43C8-BD58-6C25AE214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5834166"/>
            <a:ext cx="10820400" cy="719034"/>
          </a:xfrm>
        </p:spPr>
        <p:txBody>
          <a:bodyPr/>
          <a:lstStyle/>
          <a:p>
            <a:r>
              <a:rPr lang="en-US" dirty="0"/>
              <a:t>RSA Key Generation, Encryption, Decryption</a:t>
            </a:r>
          </a:p>
        </p:txBody>
      </p:sp>
      <p:pic>
        <p:nvPicPr>
          <p:cNvPr id="2050" name="Picture 2" descr="Свързано изображение">
            <a:extLst>
              <a:ext uri="{FF2B5EF4-FFF2-40B4-BE49-F238E27FC236}">
                <a16:creationId xmlns:a16="http://schemas.microsoft.com/office/drawing/2014/main" id="{3CB6FCED-2D28-424D-A0DA-D43E019AB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3" y="922162"/>
            <a:ext cx="3810000" cy="3809998"/>
          </a:xfrm>
          <a:prstGeom prst="roundRect">
            <a:avLst>
              <a:gd name="adj" fmla="val 6340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48ADAB-FDBC-4201-93B3-4E801124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2" y="1843403"/>
            <a:ext cx="2920792" cy="1967516"/>
          </a:xfrm>
          <a:prstGeom prst="roundRect">
            <a:avLst>
              <a:gd name="adj" fmla="val 1645"/>
            </a:avLst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89B8160-120F-4A0F-8E8E-E5ED66867F16}"/>
              </a:ext>
            </a:extLst>
          </p:cNvPr>
          <p:cNvGrpSpPr/>
          <p:nvPr/>
        </p:nvGrpSpPr>
        <p:grpSpPr>
          <a:xfrm>
            <a:off x="8456611" y="1570314"/>
            <a:ext cx="2971801" cy="2513694"/>
            <a:chOff x="6720262" y="1581296"/>
            <a:chExt cx="3412750" cy="334572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C4C8780-C00F-4D77-94CA-8449D3DF5FFA}"/>
                </a:ext>
              </a:extLst>
            </p:cNvPr>
            <p:cNvSpPr/>
            <p:nvPr/>
          </p:nvSpPr>
          <p:spPr>
            <a:xfrm>
              <a:off x="6720262" y="1581296"/>
              <a:ext cx="3412750" cy="3345725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RSA</a:t>
              </a:r>
              <a:b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</a:br>
              <a:endParaRPr lang="en-US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616345-263D-48C9-8FCF-944808356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8718" y="2733356"/>
              <a:ext cx="875063" cy="18289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E223500-387A-46F7-B41C-17171E8EB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B0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662905" y="2733356"/>
              <a:ext cx="875063" cy="1828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5094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10FC0F-7ECC-4C02-8F4E-8E141ACA4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5887F-3CD8-4532-BD69-41893DCD4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486034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RSA </a:t>
            </a:r>
            <a:r>
              <a:rPr lang="en-US" dirty="0"/>
              <a:t>(</a:t>
            </a:r>
            <a:r>
              <a:rPr lang="en-US" noProof="1"/>
              <a:t>Rivest–Shamir–Adleman</a:t>
            </a:r>
            <a:r>
              <a:rPr lang="en-US" dirty="0"/>
              <a:t>)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public-key cryptosystem</a:t>
            </a:r>
          </a:p>
          <a:p>
            <a:pPr lvl="1"/>
            <a:r>
              <a:rPr lang="en-US" dirty="0"/>
              <a:t>Based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big integers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modular exponentiation</a:t>
            </a:r>
          </a:p>
          <a:p>
            <a:pPr lvl="1"/>
            <a:r>
              <a:rPr lang="en-US" dirty="0"/>
              <a:t>Developed by MIT, widely used in computer cryptography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/>
              <a:t>Generate RSA public / private key pair</a:t>
            </a:r>
          </a:p>
          <a:p>
            <a:pPr lvl="1"/>
            <a:r>
              <a:rPr lang="en-US" dirty="0"/>
              <a:t>Find very large integers 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, 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 and 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such that: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sz="4000" b="1" i="1" baseline="300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4000" b="1" i="1" baseline="30000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sz="3600" b="1" i="1" baseline="30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(mod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/>
              <a:t>for all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 for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 ≤ 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 &lt; 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public key </a:t>
            </a:r>
            <a:r>
              <a:rPr lang="en-US" dirty="0"/>
              <a:t>= {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} </a:t>
            </a:r>
            <a:r>
              <a:rPr lang="en-US" dirty="0">
                <a:sym typeface="Wingdings" panose="05000000000000000000" pitchFamily="2" charset="2"/>
              </a:rPr>
              <a:t> shared with everyone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private key </a:t>
            </a:r>
            <a:r>
              <a:rPr lang="en-US" dirty="0"/>
              <a:t>= {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} </a:t>
            </a:r>
            <a:r>
              <a:rPr lang="en-US" dirty="0">
                <a:sym typeface="Wingdings" panose="05000000000000000000" pitchFamily="2" charset="2"/>
              </a:rPr>
              <a:t> secret, cannot be calculated from </a:t>
            </a:r>
            <a:r>
              <a:rPr lang="en-US" dirty="0"/>
              <a:t>{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}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EED920-DB26-4C4F-ABE4-F6D912D25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Cryptography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9A617-186E-40C6-BD16-AC569358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472" y="3442684"/>
            <a:ext cx="2920792" cy="1967516"/>
          </a:xfrm>
          <a:prstGeom prst="roundRect">
            <a:avLst>
              <a:gd name="adj" fmla="val 1645"/>
            </a:avLst>
          </a:prstGeom>
        </p:spPr>
      </p:pic>
    </p:spTree>
    <p:extLst>
      <p:ext uri="{BB962C8B-B14F-4D97-AF65-F5344CB8AC3E}">
        <p14:creationId xmlns:p14="http://schemas.microsoft.com/office/powerpoint/2010/main" val="41136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252263-0731-4FE9-88BD-E2FDD553E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B24C6-0323-4B84-9A80-4965D36EA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Encrypt</a:t>
            </a:r>
            <a:r>
              <a:rPr lang="en-US" dirty="0"/>
              <a:t> a message with RSA public key {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} </a:t>
            </a:r>
          </a:p>
          <a:p>
            <a:pPr lvl="1"/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encrypted</a:t>
            </a:r>
            <a:r>
              <a:rPr lang="en-US" dirty="0"/>
              <a:t> = (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message</a:t>
            </a:r>
            <a:r>
              <a:rPr lang="en-US" dirty="0"/>
              <a:t>)</a:t>
            </a:r>
            <a:r>
              <a:rPr lang="en-US" sz="4000" b="1" i="1" baseline="300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 mod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</a:p>
          <a:p>
            <a:pPr>
              <a:spcBef>
                <a:spcPts val="18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Decrypt</a:t>
            </a:r>
            <a:r>
              <a:rPr lang="en-US" dirty="0"/>
              <a:t> a message with RSA private key {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} </a:t>
            </a:r>
          </a:p>
          <a:p>
            <a:pPr lvl="1"/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message</a:t>
            </a:r>
            <a:r>
              <a:rPr lang="en-US" dirty="0"/>
              <a:t> = (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encrypted</a:t>
            </a:r>
            <a:r>
              <a:rPr lang="en-US" dirty="0"/>
              <a:t>)</a:t>
            </a:r>
            <a:r>
              <a:rPr lang="en-US" sz="3600" b="1" i="1" baseline="30000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 mod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Recall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sz="4000" b="1" i="1" baseline="300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4000" b="1" i="1" baseline="30000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b="1" i="1" baseline="30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(mod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b="1" i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/>
              <a:t>No efficient algorithm exists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integer factorization</a:t>
            </a:r>
          </a:p>
          <a:p>
            <a:pPr lvl="1"/>
            <a:r>
              <a:rPr lang="en-US" dirty="0"/>
              <a:t>If you are given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you cannot find its factorization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*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q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 efficient algorithm to calculate </a:t>
            </a:r>
            <a:r>
              <a:rPr lang="en-US" dirty="0"/>
              <a:t>{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} </a:t>
            </a:r>
            <a:r>
              <a:rPr lang="en-US" dirty="0">
                <a:sym typeface="Wingdings" panose="05000000000000000000" pitchFamily="2" charset="2"/>
              </a:rPr>
              <a:t>from </a:t>
            </a:r>
            <a:r>
              <a:rPr lang="en-US" dirty="0"/>
              <a:t>{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}</a:t>
            </a:r>
            <a:endParaRPr lang="en-US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50AC24-22D2-4168-B36E-4D91344A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Cryptography: Encrypt / Decrypt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88C81-F458-4735-9778-54A7DA1D8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404" y="1143000"/>
            <a:ext cx="1124811" cy="13503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F72291-E7F2-4F2C-B083-20EF59FCD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045" y="3025873"/>
            <a:ext cx="1317527" cy="13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8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EF740F-4F16-47DB-8D76-427701AE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53" y="609600"/>
            <a:ext cx="6212068" cy="5702284"/>
          </a:xfrm>
          <a:prstGeom prst="roundRect">
            <a:avLst>
              <a:gd name="adj" fmla="val 590"/>
            </a:avLst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5BE3D866-6759-42A3-A0F3-75DF55E9C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404" y="1746124"/>
            <a:ext cx="4143408" cy="1568497"/>
          </a:xfrm>
        </p:spPr>
        <p:txBody>
          <a:bodyPr/>
          <a:lstStyle/>
          <a:p>
            <a:r>
              <a:rPr lang="en-US" dirty="0"/>
              <a:t>RSA Encrypt and Decrypt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70E91AE-6EA4-4290-8636-516B478A8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37404" y="3477548"/>
            <a:ext cx="4143408" cy="692873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ADD0401-D4C6-4DDE-BC0B-9FFB2908C384}"/>
              </a:ext>
            </a:extLst>
          </p:cNvPr>
          <p:cNvSpPr txBox="1">
            <a:spLocks/>
          </p:cNvSpPr>
          <p:nvPr/>
        </p:nvSpPr>
        <p:spPr>
          <a:xfrm>
            <a:off x="7437404" y="4402701"/>
            <a:ext cx="4143408" cy="1236099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hlinkClick r:id="rId3"/>
              </a:rPr>
              <a:t>https://8gwifi.org/rsafunctions.jsp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803211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87A23B-581A-40C2-ADCA-F3135EB6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55998"/>
            <a:ext cx="10820400" cy="820600"/>
          </a:xfrm>
        </p:spPr>
        <p:txBody>
          <a:bodyPr/>
          <a:lstStyle/>
          <a:p>
            <a:r>
              <a:rPr lang="en-US" dirty="0"/>
              <a:t>Elliptic Curve Cryptography (ECC)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84B45A-9B16-43C8-BD58-6C25AE214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5834166"/>
            <a:ext cx="10820400" cy="719034"/>
          </a:xfrm>
        </p:spPr>
        <p:txBody>
          <a:bodyPr/>
          <a:lstStyle/>
          <a:p>
            <a:r>
              <a:rPr lang="en-US" dirty="0"/>
              <a:t>Elliptic Curves, ECC and ECDSA, Sign, Verify</a:t>
            </a:r>
          </a:p>
        </p:txBody>
      </p:sp>
      <p:pic>
        <p:nvPicPr>
          <p:cNvPr id="2050" name="Picture 2" descr="Свързано изображение">
            <a:extLst>
              <a:ext uri="{FF2B5EF4-FFF2-40B4-BE49-F238E27FC236}">
                <a16:creationId xmlns:a16="http://schemas.microsoft.com/office/drawing/2014/main" id="{3CB6FCED-2D28-424D-A0DA-D43E019AB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74" y="922162"/>
            <a:ext cx="3810000" cy="3809998"/>
          </a:xfrm>
          <a:prstGeom prst="roundRect">
            <a:avLst>
              <a:gd name="adj" fmla="val 6340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Резултат с изображение за Elliptic Curve Cryptography">
            <a:extLst>
              <a:ext uri="{FF2B5EF4-FFF2-40B4-BE49-F238E27FC236}">
                <a16:creationId xmlns:a16="http://schemas.microsoft.com/office/drawing/2014/main" id="{338D0088-6368-4C8F-8AF6-2AD89A6B8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1286726"/>
            <a:ext cx="2575029" cy="3176382"/>
          </a:xfrm>
          <a:prstGeom prst="roundRect">
            <a:avLst>
              <a:gd name="adj" fmla="val 1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D07CE8-159F-4C72-8199-5A89D2018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970" y="1252500"/>
            <a:ext cx="3137804" cy="321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23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EC1309-3E68-44CD-85D7-7B89BC54D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56EA8C-CFFA-45D5-9096-FBE26577A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8797D-DE43-46D6-AFA4-383FECA4EF9D}"/>
              </a:ext>
            </a:extLst>
          </p:cNvPr>
          <p:cNvSpPr txBox="1"/>
          <p:nvPr/>
        </p:nvSpPr>
        <p:spPr>
          <a:xfrm>
            <a:off x="760412" y="2590800"/>
            <a:ext cx="3733800" cy="31085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Some text</a:t>
            </a:r>
          </a:p>
          <a:p>
            <a:r>
              <a:rPr lang="en-US" sz="2800" dirty="0"/>
              <a:t>Some text</a:t>
            </a:r>
          </a:p>
          <a:p>
            <a:r>
              <a:rPr lang="en-US" sz="2800" dirty="0"/>
              <a:t>Some text</a:t>
            </a:r>
          </a:p>
          <a:p>
            <a:r>
              <a:rPr lang="en-US" sz="2800" dirty="0"/>
              <a:t>Some text</a:t>
            </a:r>
          </a:p>
          <a:p>
            <a:r>
              <a:rPr lang="en-US" sz="2800" dirty="0"/>
              <a:t>Some text</a:t>
            </a:r>
          </a:p>
          <a:p>
            <a:r>
              <a:rPr lang="en-US" sz="2800" dirty="0"/>
              <a:t>Some text</a:t>
            </a:r>
          </a:p>
          <a:p>
            <a:r>
              <a:rPr lang="en-US" sz="2800" dirty="0"/>
              <a:t>Some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19B03-B529-4884-BFE5-27026B026AE2}"/>
              </a:ext>
            </a:extLst>
          </p:cNvPr>
          <p:cNvSpPr txBox="1"/>
          <p:nvPr/>
        </p:nvSpPr>
        <p:spPr>
          <a:xfrm>
            <a:off x="7604012" y="2590800"/>
            <a:ext cx="3733800" cy="31085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20c9ad97c081d63397d7b685a412227a40e23c8bdc6688c6f37e97cfbc22d2b4d1db1510d8f61e6a8866ad7f0e17c02b14182d37ea7c3c8b9c2683aeb6b733a1</a:t>
            </a:r>
          </a:p>
        </p:txBody>
      </p:sp>
      <p:sp>
        <p:nvSpPr>
          <p:cNvPr id="8" name="Текстово поле 7"/>
          <p:cNvSpPr txBox="1"/>
          <p:nvPr/>
        </p:nvSpPr>
        <p:spPr>
          <a:xfrm>
            <a:off x="1979612" y="1828800"/>
            <a:ext cx="858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Текстово поле 9"/>
          <p:cNvSpPr txBox="1"/>
          <p:nvPr/>
        </p:nvSpPr>
        <p:spPr>
          <a:xfrm>
            <a:off x="8456612" y="1828800"/>
            <a:ext cx="1951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Hashed text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C11D6B-4C58-45E4-8FE8-9CD990438BDA}"/>
              </a:ext>
            </a:extLst>
          </p:cNvPr>
          <p:cNvGrpSpPr/>
          <p:nvPr/>
        </p:nvGrpSpPr>
        <p:grpSpPr>
          <a:xfrm>
            <a:off x="4875212" y="3200400"/>
            <a:ext cx="2362202" cy="2027637"/>
            <a:chOff x="4875212" y="3200400"/>
            <a:chExt cx="2362202" cy="2027637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1D5B4620-5F20-4B66-B171-615F954FE9E7}"/>
                </a:ext>
              </a:extLst>
            </p:cNvPr>
            <p:cNvSpPr/>
            <p:nvPr/>
          </p:nvSpPr>
          <p:spPr>
            <a:xfrm>
              <a:off x="4875212" y="3686676"/>
              <a:ext cx="2362202" cy="609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06948E-1A03-4DD1-B39A-4694926437A8}"/>
                </a:ext>
              </a:extLst>
            </p:cNvPr>
            <p:cNvSpPr txBox="1"/>
            <p:nvPr/>
          </p:nvSpPr>
          <p:spPr>
            <a:xfrm>
              <a:off x="4889341" y="3200400"/>
              <a:ext cx="2268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Hash function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4260BA0-FE49-4F83-906E-7A8F9AC0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3795" y="4337067"/>
              <a:ext cx="1519661" cy="890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967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2339F3-E0F3-4792-9CFD-E1BF42D25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9B683-A585-400E-BAC4-2643D4D03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219200"/>
            <a:ext cx="647700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Public / private key cryptography based on the algebraic structure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elliptic curves </a:t>
            </a:r>
            <a:r>
              <a:rPr lang="en-US" dirty="0"/>
              <a:t>over finite fields</a:t>
            </a:r>
          </a:p>
          <a:p>
            <a:pPr lvl="1"/>
            <a:r>
              <a:rPr lang="en-US" dirty="0"/>
              <a:t>Requires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smaller key-size </a:t>
            </a:r>
            <a:r>
              <a:rPr lang="en-US" dirty="0"/>
              <a:t>than RSA for the same security strength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Elliptic curves </a:t>
            </a:r>
            <a:r>
              <a:rPr lang="en-US" dirty="0"/>
              <a:t>== set of points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dirty="0"/>
              <a:t>} such that: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 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endParaRPr lang="en-US" b="1" i="1" dirty="0"/>
          </a:p>
          <a:p>
            <a:r>
              <a:rPr lang="en-US" dirty="0"/>
              <a:t>Example – the Bitcoin elliptic curve: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+ 7 </a:t>
            </a:r>
            <a:r>
              <a:rPr lang="en-US" dirty="0"/>
              <a:t>(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 = 0;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/>
              <a:t> = 7)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8B9F2-FF8A-4742-8966-099D1C31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125777"/>
            <a:ext cx="9577597" cy="950259"/>
          </a:xfrm>
        </p:spPr>
        <p:txBody>
          <a:bodyPr/>
          <a:lstStyle/>
          <a:p>
            <a:r>
              <a:rPr lang="en-US" dirty="0"/>
              <a:t>Elliptic Curve Cryptography (ECC)</a:t>
            </a:r>
          </a:p>
        </p:txBody>
      </p:sp>
      <p:pic>
        <p:nvPicPr>
          <p:cNvPr id="2050" name="Picture 2" descr="C:\Users\pc1\Desktop\saddsa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0212" y="1393882"/>
            <a:ext cx="4839025" cy="4945380"/>
          </a:xfrm>
          <a:prstGeom prst="roundRect">
            <a:avLst>
              <a:gd name="adj" fmla="val 96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1796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11732B-6CD9-44EE-AF6D-996EF1F24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F4DE-CC8B-4B9F-ABC7-A16BFC311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6129107" cy="5570355"/>
          </a:xfrm>
        </p:spPr>
        <p:txBody>
          <a:bodyPr>
            <a:normAutofit fontScale="92500"/>
          </a:bodyPr>
          <a:lstStyle/>
          <a:p>
            <a:r>
              <a:rPr lang="en-US" sz="3500" dirty="0"/>
              <a:t>Elliptic curves cryptography (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ECC</a:t>
            </a:r>
            <a:r>
              <a:rPr lang="en-US" sz="3500" dirty="0"/>
              <a:t>)</a:t>
            </a:r>
          </a:p>
          <a:p>
            <a:pPr lvl="1"/>
            <a:r>
              <a:rPr lang="en-US" dirty="0"/>
              <a:t>Uses ecliptic curves over the finite field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4100" b="1" baseline="-25000" noProof="1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is prime,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&gt; 3)</a:t>
            </a:r>
            <a:endParaRPr lang="en-US" b="1" baseline="-25000" noProof="1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A 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/>
              <a:t> coordinates</a:t>
            </a:r>
            <a:br>
              <a:rPr lang="en-US" dirty="0"/>
            </a:b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dirty="0"/>
              <a:t>}, such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 ≤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dirty="0"/>
              <a:t> &lt;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</a:p>
          <a:p>
            <a:pPr lvl="1"/>
            <a:r>
              <a:rPr lang="en-US" dirty="0"/>
              <a:t>Staying on the elliptic curve: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 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(mod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Example of elliptic curve over 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900" b="1" baseline="-25000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en-US" sz="3500" dirty="0"/>
              <a:t>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(mod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74A975-11C3-4730-BC87-B9EEC1597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Curves over a Finite Fields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FFDBC9-80B5-4FD0-A58D-BD084330734E}"/>
              </a:ext>
            </a:extLst>
          </p:cNvPr>
          <p:cNvGrpSpPr/>
          <p:nvPr/>
        </p:nvGrpSpPr>
        <p:grpSpPr>
          <a:xfrm>
            <a:off x="6466176" y="1073306"/>
            <a:ext cx="5257800" cy="5327494"/>
            <a:chOff x="6399212" y="795563"/>
            <a:chExt cx="5206435" cy="5589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4294AF-2562-4C76-BDA2-4044E0339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6243"/>
            <a:stretch/>
          </p:blipFill>
          <p:spPr>
            <a:xfrm>
              <a:off x="6399212" y="814544"/>
              <a:ext cx="5206435" cy="5570355"/>
            </a:xfrm>
            <a:prstGeom prst="roundRect">
              <a:avLst>
                <a:gd name="adj" fmla="val 346"/>
              </a:avLst>
            </a:prstGeom>
            <a:solidFill>
              <a:schemeClr val="tx1"/>
            </a:solidFill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E55DF5-7E4C-4839-A9E8-6BCFE1B06FCA}"/>
                </a:ext>
              </a:extLst>
            </p:cNvPr>
            <p:cNvSpPr/>
            <p:nvPr/>
          </p:nvSpPr>
          <p:spPr>
            <a:xfrm>
              <a:off x="6438445" y="795563"/>
              <a:ext cx="5127968" cy="484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y</a:t>
              </a:r>
              <a:r>
                <a:rPr lang="en-US" baseline="30000" dirty="0">
                  <a:solidFill>
                    <a:schemeClr val="bg1"/>
                  </a:solidFill>
                </a:rPr>
                <a:t>2 </a:t>
              </a:r>
              <a:r>
                <a:rPr lang="en-US" b="1" dirty="0">
                  <a:solidFill>
                    <a:schemeClr val="bg1"/>
                  </a:solidFill>
                </a:rPr>
                <a:t>≡</a:t>
              </a:r>
              <a:r>
                <a:rPr lang="en-US" dirty="0">
                  <a:solidFill>
                    <a:schemeClr val="bg1"/>
                  </a:solidFill>
                </a:rPr>
                <a:t> x</a:t>
              </a:r>
              <a:r>
                <a:rPr lang="en-US" baseline="30000" dirty="0">
                  <a:solidFill>
                    <a:schemeClr val="bg1"/>
                  </a:solidFill>
                </a:rPr>
                <a:t>3 </a:t>
              </a:r>
              <a:r>
                <a:rPr lang="en-US" dirty="0">
                  <a:solidFill>
                    <a:schemeClr val="bg1"/>
                  </a:solidFill>
                </a:rPr>
                <a:t>+ </a:t>
              </a:r>
              <a:r>
                <a:rPr lang="en-US" b="1" i="1" dirty="0">
                  <a:solidFill>
                    <a:schemeClr val="bg1"/>
                  </a:solidFill>
                </a:rPr>
                <a:t>7</a:t>
              </a:r>
              <a:r>
                <a:rPr lang="en-US" dirty="0">
                  <a:solidFill>
                    <a:schemeClr val="bg1"/>
                  </a:solidFill>
                </a:rPr>
                <a:t> (mod </a:t>
              </a:r>
              <a:r>
                <a:rPr lang="en-US" b="1" dirty="0">
                  <a:solidFill>
                    <a:schemeClr val="bg1"/>
                  </a:solidFill>
                </a:rPr>
                <a:t>17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543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2339F3-E0F3-4792-9CFD-E1BF42D25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20AFFF-76C2-4B29-9F95-9462D5813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point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/>
              <a:t>is on the curve</a:t>
            </a:r>
            <a:br>
              <a:rPr lang="en-US" dirty="0"/>
            </a:b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+ 7</a:t>
            </a:r>
            <a:r>
              <a:rPr lang="en-US" dirty="0"/>
              <a:t> over the finite field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600" b="1" baseline="-25000" dirty="0">
                <a:solidFill>
                  <a:schemeClr val="tx2">
                    <a:lumMod val="75000"/>
                  </a:schemeClr>
                </a:solidFill>
              </a:rPr>
              <a:t>17</a:t>
            </a:r>
            <a:endParaRPr lang="en-US" b="1" baseline="-25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+ 7 - 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 0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 17)</a:t>
            </a:r>
          </a:p>
          <a:p>
            <a:pPr lvl="1"/>
            <a:r>
              <a:rPr lang="bg-BG" dirty="0"/>
              <a:t>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bg-BG" dirty="0"/>
              <a:t>**3 + 7</a:t>
            </a:r>
            <a:r>
              <a:rPr lang="en-US" dirty="0"/>
              <a:t> -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/>
              <a:t>**2) % 17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== 0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8B9F2-FF8A-4742-8966-099D1C313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Calculating Elliptic Curves over Finite Fields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94E91C-4EFE-4010-A9C0-ABCE887AE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3834694"/>
            <a:ext cx="10515600" cy="23539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D3665DF-B038-4765-95E9-8A8122C774E2}"/>
              </a:ext>
            </a:extLst>
          </p:cNvPr>
          <p:cNvGrpSpPr/>
          <p:nvPr/>
        </p:nvGrpSpPr>
        <p:grpSpPr>
          <a:xfrm>
            <a:off x="6551612" y="1148860"/>
            <a:ext cx="5257800" cy="5175741"/>
            <a:chOff x="6551612" y="1148860"/>
            <a:chExt cx="5257800" cy="51757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63AE9B-1948-40C6-828F-968926604211}"/>
                </a:ext>
              </a:extLst>
            </p:cNvPr>
            <p:cNvGrpSpPr/>
            <p:nvPr/>
          </p:nvGrpSpPr>
          <p:grpSpPr>
            <a:xfrm>
              <a:off x="6551612" y="1148860"/>
              <a:ext cx="5257800" cy="5175741"/>
              <a:chOff x="6704012" y="1149413"/>
              <a:chExt cx="5105400" cy="502278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4E07525-19B7-4450-82D7-682997DFDF5A}"/>
                  </a:ext>
                </a:extLst>
              </p:cNvPr>
              <p:cNvGrpSpPr/>
              <p:nvPr/>
            </p:nvGrpSpPr>
            <p:grpSpPr>
              <a:xfrm>
                <a:off x="6704012" y="1149413"/>
                <a:ext cx="5105400" cy="5022787"/>
                <a:chOff x="6399212" y="794303"/>
                <a:chExt cx="5206435" cy="5590596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4F5AFE8F-2AD7-4EEC-931A-905538310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-6243"/>
                <a:stretch/>
              </p:blipFill>
              <p:spPr>
                <a:xfrm>
                  <a:off x="6399212" y="814544"/>
                  <a:ext cx="5206435" cy="5570355"/>
                </a:xfrm>
                <a:prstGeom prst="roundRect">
                  <a:avLst>
                    <a:gd name="adj" fmla="val 346"/>
                  </a:avLst>
                </a:prstGeom>
                <a:solidFill>
                  <a:schemeClr val="tx1"/>
                </a:solidFill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D423503-D9A5-4971-AF51-E529FC5EBAB0}"/>
                    </a:ext>
                  </a:extLst>
                </p:cNvPr>
                <p:cNvSpPr/>
                <p:nvPr/>
              </p:nvSpPr>
              <p:spPr>
                <a:xfrm>
                  <a:off x="6438445" y="794303"/>
                  <a:ext cx="5127968" cy="4986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y</a:t>
                  </a:r>
                  <a:r>
                    <a:rPr lang="en-US" baseline="30000" dirty="0">
                      <a:solidFill>
                        <a:schemeClr val="bg1"/>
                      </a:solidFill>
                    </a:rPr>
                    <a:t>2 </a:t>
                  </a:r>
                  <a:r>
                    <a:rPr lang="en-US" b="1" dirty="0">
                      <a:solidFill>
                        <a:schemeClr val="bg1"/>
                      </a:solidFill>
                    </a:rPr>
                    <a:t>≡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 x</a:t>
                  </a:r>
                  <a:r>
                    <a:rPr lang="en-US" baseline="30000" dirty="0">
                      <a:solidFill>
                        <a:schemeClr val="bg1"/>
                      </a:solidFill>
                    </a:rPr>
                    <a:t>3 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+ </a:t>
                  </a:r>
                  <a:r>
                    <a:rPr lang="en-US" b="1" i="1" dirty="0">
                      <a:solidFill>
                        <a:schemeClr val="bg1"/>
                      </a:solidFill>
                    </a:rPr>
                    <a:t>7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 (mod </a:t>
                  </a:r>
                  <a:r>
                    <a:rPr lang="en-US" b="1" dirty="0">
                      <a:solidFill>
                        <a:schemeClr val="bg1"/>
                      </a:solidFill>
                    </a:rPr>
                    <a:t>17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)</a:t>
                  </a:r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D516A45-B672-441C-9F77-997E3EFC20D3}"/>
                  </a:ext>
                </a:extLst>
              </p:cNvPr>
              <p:cNvSpPr/>
              <p:nvPr/>
            </p:nvSpPr>
            <p:spPr>
              <a:xfrm>
                <a:off x="8197402" y="3752190"/>
                <a:ext cx="288000" cy="2880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598C9C-BBDE-41EE-9856-49E6FAFF4F5E}"/>
                </a:ext>
              </a:extLst>
            </p:cNvPr>
            <p:cNvSpPr txBox="1"/>
            <p:nvPr/>
          </p:nvSpPr>
          <p:spPr>
            <a:xfrm>
              <a:off x="8238172" y="3982720"/>
              <a:ext cx="348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6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2339F3-E0F3-4792-9CFD-E1BF42D25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9B683-A585-400E-BAC4-2643D4D03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219200"/>
            <a:ext cx="4843378" cy="5486400"/>
          </a:xfrm>
        </p:spPr>
        <p:txBody>
          <a:bodyPr>
            <a:normAutofit/>
          </a:bodyPr>
          <a:lstStyle/>
          <a:p>
            <a:r>
              <a:rPr lang="en-US" dirty="0"/>
              <a:t>Problem: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True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False</a:t>
            </a:r>
            <a:r>
              <a:rPr lang="en-US" dirty="0"/>
              <a:t>?</a:t>
            </a:r>
          </a:p>
          <a:p>
            <a:pPr marL="304746" lvl="1" indent="0">
              <a:buNone/>
            </a:pPr>
            <a:r>
              <a:rPr lang="en-US" sz="3400" dirty="0"/>
              <a:t>Point is on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400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= x</a:t>
            </a:r>
            <a:r>
              <a:rPr lang="en-US" sz="3400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+ 7</a:t>
            </a:r>
            <a:r>
              <a:rPr lang="en-US" sz="3400" dirty="0"/>
              <a:t> curve over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400" b="1" baseline="-25000" dirty="0">
                <a:solidFill>
                  <a:schemeClr val="tx2">
                    <a:lumMod val="75000"/>
                  </a:schemeClr>
                </a:solidFill>
              </a:rPr>
              <a:t>223</a:t>
            </a:r>
          </a:p>
          <a:p>
            <a:pPr marL="819096" lvl="1" indent="-514350">
              <a:buFont typeface="+mj-lt"/>
              <a:buAutoNum type="arabicPeriod"/>
            </a:pPr>
            <a:r>
              <a:rPr lang="bg-BG" dirty="0"/>
              <a:t>(192, 105)</a:t>
            </a:r>
            <a:r>
              <a:rPr lang="en-US" dirty="0"/>
              <a:t> </a:t>
            </a:r>
          </a:p>
          <a:p>
            <a:pPr marL="819096" lvl="1" indent="-514350">
              <a:buFont typeface="+mj-lt"/>
              <a:buAutoNum type="arabicPeriod"/>
            </a:pPr>
            <a:r>
              <a:rPr lang="bg-BG" dirty="0"/>
              <a:t>(17, 56)</a:t>
            </a:r>
            <a:endParaRPr lang="en-US" dirty="0"/>
          </a:p>
          <a:p>
            <a:pPr marL="819096" lvl="1" indent="-514350">
              <a:buFont typeface="+mj-lt"/>
              <a:buAutoNum type="arabicPeriod"/>
            </a:pPr>
            <a:r>
              <a:rPr lang="bg-BG" dirty="0"/>
              <a:t>(200, 119)</a:t>
            </a:r>
            <a:endParaRPr lang="en-US" dirty="0"/>
          </a:p>
          <a:p>
            <a:pPr marL="819096" lvl="1" indent="-514350">
              <a:buFont typeface="+mj-lt"/>
              <a:buAutoNum type="arabicPeriod"/>
            </a:pPr>
            <a:r>
              <a:rPr lang="bg-BG" dirty="0"/>
              <a:t>(1, 193)</a:t>
            </a:r>
            <a:endParaRPr lang="en-US" dirty="0"/>
          </a:p>
          <a:p>
            <a:pPr marL="819096" lvl="1" indent="-514350">
              <a:buFont typeface="+mj-lt"/>
              <a:buAutoNum type="arabicPeriod"/>
            </a:pPr>
            <a:r>
              <a:rPr lang="bg-BG" dirty="0"/>
              <a:t>(42, 99)</a:t>
            </a:r>
            <a:r>
              <a:rPr lang="en-US" dirty="0"/>
              <a:t>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8B9F2-FF8A-4742-8966-099D1C31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116541"/>
            <a:ext cx="10096597" cy="950259"/>
          </a:xfrm>
        </p:spPr>
        <p:txBody>
          <a:bodyPr>
            <a:normAutofit/>
          </a:bodyPr>
          <a:lstStyle/>
          <a:p>
            <a:r>
              <a:rPr lang="en-US" dirty="0"/>
              <a:t>Exercise: Elliptic Curves over Finite Fields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9B683-A585-400E-BAC4-2643D4D03212}"/>
              </a:ext>
            </a:extLst>
          </p:cNvPr>
          <p:cNvSpPr txBox="1">
            <a:spLocks/>
          </p:cNvSpPr>
          <p:nvPr/>
        </p:nvSpPr>
        <p:spPr>
          <a:xfrm>
            <a:off x="5180012" y="1219200"/>
            <a:ext cx="6629400" cy="54864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Solution</a:t>
            </a:r>
            <a:r>
              <a:rPr kumimoji="0" lang="en-US" sz="3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</a:t>
            </a:r>
            <a:r>
              <a:rPr kumimoji="0" lang="en-US" sz="3400" b="0" i="0" u="none" strike="noStrike" kern="1200" cap="none" spc="0" normalizeH="0" baseline="3000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=x</a:t>
            </a:r>
            <a:r>
              <a:rPr kumimoji="0" lang="en-US" sz="3400" b="0" i="0" u="none" strike="noStrike" kern="1200" cap="none" spc="0" normalizeH="0" baseline="3000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+7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curve over </a:t>
            </a:r>
            <a:r>
              <a:rPr kumimoji="0" lang="en-US" sz="34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</a:t>
            </a:r>
            <a:r>
              <a:rPr kumimoji="0" lang="en-US" sz="3400" b="1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223</a:t>
            </a:r>
          </a:p>
          <a:p>
            <a:pPr marL="803275" lvl="1" indent="-360363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Just calculate the expression: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065BB-24BD-48EF-A79D-5A33AFF3C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090" y="3657600"/>
            <a:ext cx="8199279" cy="2133600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E5D56C-1EAD-4BCC-A744-4123BED28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723" y="2646882"/>
            <a:ext cx="5850689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indent="-16658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defRPr/>
            </a:pPr>
            <a:r>
              <a:rPr lang="bg-BG" sz="3200" dirty="0"/>
              <a:t>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192</a:t>
            </a:r>
            <a:r>
              <a:rPr lang="bg-BG" sz="3200" dirty="0"/>
              <a:t>**3 + 7</a:t>
            </a:r>
            <a:r>
              <a:rPr lang="en-US" sz="3200" dirty="0"/>
              <a:t> -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105</a:t>
            </a:r>
            <a:r>
              <a:rPr lang="bg-BG" sz="3200" dirty="0"/>
              <a:t>**2) % </a:t>
            </a:r>
            <a:r>
              <a:rPr lang="en-US" sz="3200" dirty="0"/>
              <a:t>223 </a:t>
            </a:r>
            <a:r>
              <a:rPr lang="en-US" sz="3200" dirty="0">
                <a:sym typeface="Wingdings" pitchFamily="2" charset="2"/>
              </a:rPr>
              <a:t>== 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796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2339F3-E0F3-4792-9CFD-E1BF42D25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20AFFF-76C2-4B29-9F95-9462D5813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 point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over the curve can be</a:t>
            </a:r>
            <a:br>
              <a:rPr lang="en-US" dirty="0"/>
            </a:br>
            <a:r>
              <a:rPr lang="en-US" dirty="0"/>
              <a:t>multiplied by an integer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bg-BG" dirty="0"/>
              <a:t> =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The result is another point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staying on the same curve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 ==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private key </a:t>
            </a:r>
            <a:r>
              <a:rPr lang="en-US" dirty="0"/>
              <a:t>(integer)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==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key </a:t>
            </a:r>
            <a:r>
              <a:rPr lang="en-US" dirty="0"/>
              <a:t>(point)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</a:t>
            </a:r>
            <a:r>
              <a:rPr lang="en-US" dirty="0"/>
              <a:t> to calculate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bg-BG" dirty="0"/>
              <a:t> =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Extremely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slow</a:t>
            </a:r>
            <a:r>
              <a:rPr lang="en-US" dirty="0"/>
              <a:t> (considered infeasible) to calculate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bg-BG" dirty="0"/>
              <a:t> =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8B9F2-FF8A-4742-8966-099D1C313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 a Point Over an Elliptic Curve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680C74-F90E-460E-8BC7-F00284ABE73A}"/>
              </a:ext>
            </a:extLst>
          </p:cNvPr>
          <p:cNvGrpSpPr/>
          <p:nvPr/>
        </p:nvGrpSpPr>
        <p:grpSpPr>
          <a:xfrm>
            <a:off x="6551612" y="1056639"/>
            <a:ext cx="5105400" cy="4815710"/>
            <a:chOff x="6704012" y="1127407"/>
            <a:chExt cx="5105400" cy="504479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4E07525-19B7-4450-82D7-682997DFDF5A}"/>
                </a:ext>
              </a:extLst>
            </p:cNvPr>
            <p:cNvGrpSpPr/>
            <p:nvPr/>
          </p:nvGrpSpPr>
          <p:grpSpPr>
            <a:xfrm>
              <a:off x="6704012" y="1127407"/>
              <a:ext cx="5105400" cy="5044793"/>
              <a:chOff x="6399212" y="769809"/>
              <a:chExt cx="5206435" cy="561509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F5AFE8F-2AD7-4EEC-931A-905538310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-6243"/>
              <a:stretch/>
            </p:blipFill>
            <p:spPr>
              <a:xfrm>
                <a:off x="6399212" y="814544"/>
                <a:ext cx="5206435" cy="5570355"/>
              </a:xfrm>
              <a:prstGeom prst="roundRect">
                <a:avLst>
                  <a:gd name="adj" fmla="val 559"/>
                </a:avLst>
              </a:prstGeom>
              <a:solidFill>
                <a:schemeClr val="tx1"/>
              </a:solidFill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D423503-D9A5-4971-AF51-E529FC5EBAB0}"/>
                  </a:ext>
                </a:extLst>
              </p:cNvPr>
              <p:cNvSpPr/>
              <p:nvPr/>
            </p:nvSpPr>
            <p:spPr>
              <a:xfrm>
                <a:off x="6438445" y="769809"/>
                <a:ext cx="5127968" cy="5138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y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2  </a:t>
                </a:r>
                <a:r>
                  <a:rPr lang="en-US" b="1" dirty="0">
                    <a:solidFill>
                      <a:schemeClr val="bg1"/>
                    </a:solidFill>
                  </a:rPr>
                  <a:t>≡</a:t>
                </a:r>
                <a:r>
                  <a:rPr lang="en-US" dirty="0">
                    <a:solidFill>
                      <a:schemeClr val="bg1"/>
                    </a:solidFill>
                  </a:rPr>
                  <a:t> x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3 </a:t>
                </a:r>
                <a:r>
                  <a:rPr lang="en-US" dirty="0">
                    <a:solidFill>
                      <a:schemeClr val="bg1"/>
                    </a:solidFill>
                  </a:rPr>
                  <a:t>+ </a:t>
                </a:r>
                <a:r>
                  <a:rPr lang="en-US" b="1" i="1" dirty="0">
                    <a:solidFill>
                      <a:schemeClr val="bg1"/>
                    </a:solidFill>
                  </a:rPr>
                  <a:t>7</a:t>
                </a:r>
                <a:r>
                  <a:rPr lang="en-US" dirty="0">
                    <a:solidFill>
                      <a:schemeClr val="bg1"/>
                    </a:solidFill>
                  </a:rPr>
                  <a:t> (mod </a:t>
                </a:r>
                <a:r>
                  <a:rPr lang="en-US" b="1" dirty="0">
                    <a:solidFill>
                      <a:schemeClr val="bg1"/>
                    </a:solidFill>
                  </a:rPr>
                  <a:t>17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962D74-BFA7-4B43-A1B8-C4AFD2B7DEC7}"/>
                </a:ext>
              </a:extLst>
            </p:cNvPr>
            <p:cNvSpPr/>
            <p:nvPr/>
          </p:nvSpPr>
          <p:spPr>
            <a:xfrm>
              <a:off x="8188756" y="3741733"/>
              <a:ext cx="296597" cy="29677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528A8-9201-4B37-A8A3-0BCA5BF891AC}"/>
                </a:ext>
              </a:extLst>
            </p:cNvPr>
            <p:cNvSpPr/>
            <p:nvPr/>
          </p:nvSpPr>
          <p:spPr>
            <a:xfrm>
              <a:off x="10998920" y="2457978"/>
              <a:ext cx="296597" cy="29677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F7663E-9A35-41DF-B7CF-E04C001ADBDF}"/>
                </a:ext>
              </a:extLst>
            </p:cNvPr>
            <p:cNvSpPr txBox="1"/>
            <p:nvPr/>
          </p:nvSpPr>
          <p:spPr>
            <a:xfrm>
              <a:off x="8371176" y="3886200"/>
              <a:ext cx="348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EB1740-7329-41AF-8472-FEA5C411836E}"/>
                </a:ext>
              </a:extLst>
            </p:cNvPr>
            <p:cNvSpPr txBox="1"/>
            <p:nvPr/>
          </p:nvSpPr>
          <p:spPr>
            <a:xfrm>
              <a:off x="11147218" y="2643766"/>
              <a:ext cx="260206" cy="404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554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ACC746-3A25-4274-9DE2-4FB646BA5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5097848-9799-44BF-B8EB-7A789B86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Elliptic curve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point multiplication</a:t>
            </a:r>
            <a:br>
              <a:rPr lang="en-US" dirty="0"/>
            </a:br>
            <a:r>
              <a:rPr lang="en-US" dirty="0"/>
              <a:t>is done by </a:t>
            </a:r>
            <a:r>
              <a:rPr lang="en-US" dirty="0">
                <a:hlinkClick r:id="rId2"/>
              </a:rPr>
              <a:t>well-known algorithms </a:t>
            </a:r>
            <a:endParaRPr lang="en-US" dirty="0"/>
          </a:p>
          <a:p>
            <a:r>
              <a:rPr lang="en-US" dirty="0"/>
              <a:t>Sample elliptic curve: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(mod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17</a:t>
            </a:r>
          </a:p>
          <a:p>
            <a:r>
              <a:rPr lang="en-US" dirty="0"/>
              <a:t>Let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=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sz="4000" b="1" baseline="-25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=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sz="4000" b="1" baseline="-250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=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F57790-FA60-4CB0-912D-E8D1B484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Example: Multiply Points Over Elliptic Curves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7A81FE-CCC7-468D-BBAF-88D61E5971F7}"/>
              </a:ext>
            </a:extLst>
          </p:cNvPr>
          <p:cNvGrpSpPr/>
          <p:nvPr/>
        </p:nvGrpSpPr>
        <p:grpSpPr>
          <a:xfrm>
            <a:off x="6780212" y="1331674"/>
            <a:ext cx="4953000" cy="4992926"/>
            <a:chOff x="6399212" y="769643"/>
            <a:chExt cx="5206435" cy="56152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D55B31B-A9EA-4C60-9009-A7ED90EE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6243"/>
            <a:stretch/>
          </p:blipFill>
          <p:spPr>
            <a:xfrm>
              <a:off x="6399212" y="814544"/>
              <a:ext cx="5206435" cy="5570355"/>
            </a:xfrm>
            <a:prstGeom prst="roundRect">
              <a:avLst>
                <a:gd name="adj" fmla="val 756"/>
              </a:avLst>
            </a:prstGeom>
            <a:solidFill>
              <a:schemeClr val="tx1"/>
            </a:solidFill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DBE1BB-F54E-4B9A-9EBB-A8DE9378E46F}"/>
                </a:ext>
              </a:extLst>
            </p:cNvPr>
            <p:cNvSpPr/>
            <p:nvPr/>
          </p:nvSpPr>
          <p:spPr>
            <a:xfrm>
              <a:off x="6438445" y="769643"/>
              <a:ext cx="5127968" cy="519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y</a:t>
              </a:r>
              <a:r>
                <a:rPr lang="en-US" baseline="30000" dirty="0">
                  <a:solidFill>
                    <a:schemeClr val="bg1"/>
                  </a:solidFill>
                </a:rPr>
                <a:t>2 </a:t>
              </a:r>
              <a:r>
                <a:rPr lang="en-US" b="1" dirty="0">
                  <a:solidFill>
                    <a:schemeClr val="bg1"/>
                  </a:solidFill>
                </a:rPr>
                <a:t>≡</a:t>
              </a:r>
              <a:r>
                <a:rPr lang="en-US" dirty="0">
                  <a:solidFill>
                    <a:schemeClr val="bg1"/>
                  </a:solidFill>
                </a:rPr>
                <a:t> x</a:t>
              </a:r>
              <a:r>
                <a:rPr lang="en-US" baseline="30000" dirty="0">
                  <a:solidFill>
                    <a:schemeClr val="bg1"/>
                  </a:solidFill>
                </a:rPr>
                <a:t>3 </a:t>
              </a:r>
              <a:r>
                <a:rPr lang="en-US" dirty="0">
                  <a:solidFill>
                    <a:schemeClr val="bg1"/>
                  </a:solidFill>
                </a:rPr>
                <a:t>+ </a:t>
              </a:r>
              <a:r>
                <a:rPr lang="en-US" b="1" i="1" dirty="0">
                  <a:solidFill>
                    <a:schemeClr val="bg1"/>
                  </a:solidFill>
                </a:rPr>
                <a:t>7</a:t>
              </a:r>
              <a:r>
                <a:rPr lang="en-US" dirty="0">
                  <a:solidFill>
                    <a:schemeClr val="bg1"/>
                  </a:solidFill>
                </a:rPr>
                <a:t> (mod </a:t>
              </a:r>
              <a:r>
                <a:rPr lang="en-US" b="1" dirty="0">
                  <a:solidFill>
                    <a:schemeClr val="bg1"/>
                  </a:solidFill>
                </a:rPr>
                <a:t>17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E7950C-07CF-4DF8-9F24-2908065A2DC7}"/>
              </a:ext>
            </a:extLst>
          </p:cNvPr>
          <p:cNvGrpSpPr/>
          <p:nvPr/>
        </p:nvGrpSpPr>
        <p:grpSpPr>
          <a:xfrm>
            <a:off x="7395717" y="3423920"/>
            <a:ext cx="646975" cy="543088"/>
            <a:chOff x="7395717" y="3423920"/>
            <a:chExt cx="646975" cy="54308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B72B397-4A14-4108-B284-0BBD1E667598}"/>
                </a:ext>
              </a:extLst>
            </p:cNvPr>
            <p:cNvSpPr/>
            <p:nvPr/>
          </p:nvSpPr>
          <p:spPr>
            <a:xfrm>
              <a:off x="7395717" y="3423920"/>
              <a:ext cx="287743" cy="2937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6789A1-D888-446D-9E61-E36BE752CBDD}"/>
                </a:ext>
              </a:extLst>
            </p:cNvPr>
            <p:cNvSpPr txBox="1"/>
            <p:nvPr/>
          </p:nvSpPr>
          <p:spPr>
            <a:xfrm>
              <a:off x="7572692" y="3566898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G</a:t>
              </a:r>
              <a:r>
                <a:rPr lang="en-US" b="1" baseline="-25000" dirty="0">
                  <a:solidFill>
                    <a:schemeClr val="bg1"/>
                  </a:solidFill>
                </a:rPr>
                <a:t>2</a:t>
              </a:r>
              <a:endParaRPr lang="en-US" sz="2000" b="1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A619B4-6F40-4945-9F95-80937E8771DA}"/>
              </a:ext>
            </a:extLst>
          </p:cNvPr>
          <p:cNvGrpSpPr/>
          <p:nvPr/>
        </p:nvGrpSpPr>
        <p:grpSpPr>
          <a:xfrm>
            <a:off x="10937057" y="2648675"/>
            <a:ext cx="406167" cy="583796"/>
            <a:chOff x="10937057" y="2648675"/>
            <a:chExt cx="406167" cy="5837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0CA8AC-9438-418F-A846-91CAD7316832}"/>
                </a:ext>
              </a:extLst>
            </p:cNvPr>
            <p:cNvSpPr/>
            <p:nvPr/>
          </p:nvSpPr>
          <p:spPr>
            <a:xfrm>
              <a:off x="10937057" y="2648675"/>
              <a:ext cx="287743" cy="2937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41C094-00D4-4792-BC64-1EC681FA466B}"/>
                </a:ext>
              </a:extLst>
            </p:cNvPr>
            <p:cNvSpPr txBox="1"/>
            <p:nvPr/>
          </p:nvSpPr>
          <p:spPr>
            <a:xfrm>
              <a:off x="11090785" y="2832547"/>
              <a:ext cx="252439" cy="399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E75CF5-C07B-415C-9A6B-B4498426CF6C}"/>
              </a:ext>
            </a:extLst>
          </p:cNvPr>
          <p:cNvGrpSpPr/>
          <p:nvPr/>
        </p:nvGrpSpPr>
        <p:grpSpPr>
          <a:xfrm>
            <a:off x="9030664" y="5194536"/>
            <a:ext cx="646975" cy="543088"/>
            <a:chOff x="7395717" y="3423920"/>
            <a:chExt cx="646975" cy="54308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506F103-1DB2-47E5-86EC-5938E7336448}"/>
                </a:ext>
              </a:extLst>
            </p:cNvPr>
            <p:cNvSpPr/>
            <p:nvPr/>
          </p:nvSpPr>
          <p:spPr>
            <a:xfrm>
              <a:off x="7395717" y="3423920"/>
              <a:ext cx="287743" cy="2937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594899-3524-40BE-9A52-7AADEAF34326}"/>
                </a:ext>
              </a:extLst>
            </p:cNvPr>
            <p:cNvSpPr txBox="1"/>
            <p:nvPr/>
          </p:nvSpPr>
          <p:spPr>
            <a:xfrm>
              <a:off x="7572692" y="3566898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G</a:t>
              </a:r>
              <a:r>
                <a:rPr lang="en-US" b="1" baseline="-25000" dirty="0">
                  <a:solidFill>
                    <a:schemeClr val="bg1"/>
                  </a:solidFill>
                </a:rPr>
                <a:t>3</a:t>
              </a:r>
              <a:endParaRPr lang="en-US" sz="2000" b="1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862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796C23-2E78-4F6B-88A2-9978433A4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8637B3-8C77-4A72-B42C-EE167844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Curves Multiplication in 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46E718-318E-4734-BD2E-D7CD15CEB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706502"/>
            <a:ext cx="8458200" cy="46942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pycoin.ecdsa 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Point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pycoin.ecdsa 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CurveFp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CurveFp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17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print("Curve = " + str(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(curve,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print("G = " + str(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for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in range(0, 6) :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print(str(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 + " * G = " + str(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 * 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8522AF-4951-4999-A0F5-2A38F6233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3" y="1070013"/>
            <a:ext cx="8458199" cy="5124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pycoin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Резултат с изображение за Elliptic Curves Multiplication">
            <a:extLst>
              <a:ext uri="{FF2B5EF4-FFF2-40B4-BE49-F238E27FC236}">
                <a16:creationId xmlns:a16="http://schemas.microsoft.com/office/drawing/2014/main" id="{49FB0875-4F00-4928-B1F4-1B3A0EAC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100" y="1002965"/>
            <a:ext cx="2662224" cy="2522107"/>
          </a:xfrm>
          <a:prstGeom prst="roundRect">
            <a:avLst>
              <a:gd name="adj" fmla="val 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61EA45-36E7-4CDC-A744-3A6F319B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12" y="2819400"/>
            <a:ext cx="5460389" cy="28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2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C21F85-01DF-4703-983A-3928AE420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1408B-77C2-4F8B-B244-B2B764742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15" y="1151121"/>
            <a:ext cx="6437399" cy="5570355"/>
          </a:xfrm>
        </p:spPr>
        <p:txBody>
          <a:bodyPr>
            <a:normAutofit/>
          </a:bodyPr>
          <a:lstStyle/>
          <a:p>
            <a:r>
              <a:rPr lang="en-US" dirty="0"/>
              <a:t>The elliptic curves over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4100" b="1" baseline="-25000" noProof="1">
                <a:solidFill>
                  <a:schemeClr val="tx2">
                    <a:lumMod val="75000"/>
                  </a:schemeClr>
                </a:solidFill>
              </a:rPr>
              <a:t>p</a:t>
            </a:r>
          </a:p>
          <a:p>
            <a:pPr lvl="1"/>
            <a:r>
              <a:rPr lang="en-US" dirty="0"/>
              <a:t>Have at most 2 points per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dirty="0"/>
              <a:t> coordinate (odd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 and even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)</a:t>
            </a:r>
          </a:p>
          <a:p>
            <a:pPr>
              <a:spcBef>
                <a:spcPts val="1800"/>
              </a:spcBef>
            </a:pPr>
            <a:r>
              <a:rPr lang="en-US" dirty="0"/>
              <a:t>A public key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dirty="0"/>
              <a:t>)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compressed </a:t>
            </a:r>
            <a:r>
              <a:rPr lang="en-US" dirty="0"/>
              <a:t>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At the curve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(mod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630238" lvl="1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dirty="0"/>
              <a:t>)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mod_sqrt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/>
              <a:t>==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 </a:t>
            </a:r>
            <a:r>
              <a:rPr lang="en-US" dirty="0"/>
              <a:t>||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17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16EAD6-F63B-4AFE-B833-7786FEB7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Compressing the Public Key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45AE7-DCAB-44DC-BD46-448A609C4719}"/>
              </a:ext>
            </a:extLst>
          </p:cNvPr>
          <p:cNvGrpSpPr/>
          <p:nvPr/>
        </p:nvGrpSpPr>
        <p:grpSpPr>
          <a:xfrm>
            <a:off x="6780212" y="1331674"/>
            <a:ext cx="4953000" cy="4992926"/>
            <a:chOff x="6399212" y="769643"/>
            <a:chExt cx="5206435" cy="56152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4C2811-C427-4233-A64B-82C106A2B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6243"/>
            <a:stretch/>
          </p:blipFill>
          <p:spPr>
            <a:xfrm>
              <a:off x="6399212" y="814544"/>
              <a:ext cx="5206435" cy="5570355"/>
            </a:xfrm>
            <a:prstGeom prst="roundRect">
              <a:avLst>
                <a:gd name="adj" fmla="val 756"/>
              </a:avLst>
            </a:prstGeom>
            <a:solidFill>
              <a:schemeClr val="tx1"/>
            </a:solidFill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32A00D-F825-43D5-B8A8-0873F6EECBF1}"/>
                </a:ext>
              </a:extLst>
            </p:cNvPr>
            <p:cNvSpPr/>
            <p:nvPr/>
          </p:nvSpPr>
          <p:spPr>
            <a:xfrm>
              <a:off x="6438445" y="769643"/>
              <a:ext cx="5127968" cy="519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y</a:t>
              </a:r>
              <a:r>
                <a:rPr lang="en-US" baseline="30000" dirty="0">
                  <a:solidFill>
                    <a:schemeClr val="bg1"/>
                  </a:solidFill>
                </a:rPr>
                <a:t>2 </a:t>
              </a:r>
              <a:r>
                <a:rPr lang="en-US" b="1" dirty="0">
                  <a:solidFill>
                    <a:schemeClr val="bg1"/>
                  </a:solidFill>
                </a:rPr>
                <a:t>≡</a:t>
              </a:r>
              <a:r>
                <a:rPr lang="en-US" dirty="0">
                  <a:solidFill>
                    <a:schemeClr val="bg1"/>
                  </a:solidFill>
                </a:rPr>
                <a:t> x</a:t>
              </a:r>
              <a:r>
                <a:rPr lang="en-US" baseline="30000" dirty="0">
                  <a:solidFill>
                    <a:schemeClr val="bg1"/>
                  </a:solidFill>
                </a:rPr>
                <a:t>3 </a:t>
              </a:r>
              <a:r>
                <a:rPr lang="en-US" dirty="0">
                  <a:solidFill>
                    <a:schemeClr val="bg1"/>
                  </a:solidFill>
                </a:rPr>
                <a:t>+ </a:t>
              </a:r>
              <a:r>
                <a:rPr lang="en-US" b="1" i="1" dirty="0">
                  <a:solidFill>
                    <a:schemeClr val="bg1"/>
                  </a:solidFill>
                </a:rPr>
                <a:t>7</a:t>
              </a:r>
              <a:r>
                <a:rPr lang="en-US" dirty="0">
                  <a:solidFill>
                    <a:schemeClr val="bg1"/>
                  </a:solidFill>
                </a:rPr>
                <a:t> (mod </a:t>
              </a:r>
              <a:r>
                <a:rPr lang="en-US" b="1" dirty="0">
                  <a:solidFill>
                    <a:schemeClr val="bg1"/>
                  </a:solidFill>
                </a:rPr>
                <a:t>17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0D11C2-7AA6-49C9-9BE4-717FFD1035F1}"/>
              </a:ext>
            </a:extLst>
          </p:cNvPr>
          <p:cNvSpPr/>
          <p:nvPr/>
        </p:nvSpPr>
        <p:spPr>
          <a:xfrm>
            <a:off x="9609340" y="1793339"/>
            <a:ext cx="228600" cy="4302661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E05708-759C-4645-9416-D7C9F7ED71ED}"/>
              </a:ext>
            </a:extLst>
          </p:cNvPr>
          <p:cNvSpPr/>
          <p:nvPr/>
        </p:nvSpPr>
        <p:spPr>
          <a:xfrm>
            <a:off x="9571672" y="2133799"/>
            <a:ext cx="304800" cy="304800"/>
          </a:xfrm>
          <a:prstGeom prst="ellipse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BB2E8E-4D56-4842-A147-DE265793E1DF}"/>
              </a:ext>
            </a:extLst>
          </p:cNvPr>
          <p:cNvSpPr/>
          <p:nvPr/>
        </p:nvSpPr>
        <p:spPr>
          <a:xfrm>
            <a:off x="9571672" y="5445046"/>
            <a:ext cx="304800" cy="304800"/>
          </a:xfrm>
          <a:prstGeom prst="ellipse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817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6424E-BBB7-40CD-9540-D884B538D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E8503-3CD2-45AD-9B74-C8DE755A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Compressing a Public Key in 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8FF791-8DB3-48CD-BF04-458F63FD9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220291"/>
            <a:ext cx="10439400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pycoin.ecdsa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import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CurveFp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Point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nummaster.basic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sqrtmod</a:t>
            </a:r>
          </a:p>
          <a:p>
            <a:endParaRPr lang="en-US" sz="1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compress_key_pair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(key_pair):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key_pair.x()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key_pair.y() % 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endParaRPr lang="en-US" sz="1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uncompress_key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(curve, compressed_key):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x, is_odd = compressed_key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p, a, b = curve.p(), curve.a(), curve.b()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y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sqrtmod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(pow(x, 3, p) + a * x + b, p)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if bool(is_odd) == bool(y &amp; 1):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return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 - 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A73318-E064-455C-A460-EEDFBED77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7612" y="1220291"/>
            <a:ext cx="2286000" cy="9325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nummaster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89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6424E-BBB7-40CD-9540-D884B538D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E8503-3CD2-45AD-9B74-C8DE755A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Compressing a Public Key in Python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8FF791-8DB3-48CD-BF04-458F63FD9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2222581"/>
            <a:ext cx="10515600" cy="37210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CurveFp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Point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(curve,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print(f"original key = {p}")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compressed_p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compress_key_pair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(p)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print(f"compressed = {compressed_p}")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restored_p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uncompress_key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(curve, compressed_p)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print(f"uncompressed = {restored_p}")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1208B-81A8-4863-BC61-B4C83F59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12" y="1371600"/>
            <a:ext cx="4876801" cy="229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3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6AB326-FE40-4280-B890-C50A25BF8919}"/>
              </a:ext>
            </a:extLst>
          </p:cNvPr>
          <p:cNvSpPr txBox="1">
            <a:spLocks/>
          </p:cNvSpPr>
          <p:nvPr/>
        </p:nvSpPr>
        <p:spPr>
          <a:xfrm>
            <a:off x="6874262" y="914400"/>
            <a:ext cx="4935150" cy="5715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Hash functions</a:t>
            </a:r>
            <a:r>
              <a:rPr lang="en-US" sz="3200" dirty="0"/>
              <a:t>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Map data of arbitrary size input to result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fixed size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/>
              <a:t>Returned result is called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hash value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hash code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digests</a:t>
            </a:r>
            <a:r>
              <a:rPr lang="en-US" sz="3200" dirty="0"/>
              <a:t>, or simply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hash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Irreversible</a:t>
            </a:r>
            <a:r>
              <a:rPr lang="en-US" sz="3200" dirty="0"/>
              <a:t> by design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Cannot reproduce the input from the result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/>
              <a:t>Used in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cryptography </a:t>
            </a:r>
            <a:r>
              <a:rPr lang="en-US" sz="3000" dirty="0"/>
              <a:t>and in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48B25-D947-4BDD-A287-AA391255554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5276" y="1096495"/>
            <a:ext cx="6075654" cy="5370674"/>
          </a:xfrm>
          <a:prstGeom prst="roundRect">
            <a:avLst>
              <a:gd name="adj" fmla="val 793"/>
            </a:avLst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D5712-CD86-44C0-92B6-ACF959BA9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DD749-2E45-443B-9357-A316B9718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ECC operates with a 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EC domain parameters</a:t>
            </a:r>
            <a:r>
              <a:rPr lang="en-US" dirty="0"/>
              <a:t>:</a:t>
            </a:r>
          </a:p>
          <a:p>
            <a:pPr lvl="1"/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pt-BR" dirty="0"/>
              <a:t> = (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pt-BR" dirty="0"/>
              <a:t>,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pt-BR" dirty="0"/>
              <a:t>,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pt-BR" dirty="0"/>
              <a:t>,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pt-BR" dirty="0"/>
              <a:t>,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pt-BR" dirty="0"/>
              <a:t>,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pt-BR" dirty="0"/>
              <a:t>)</a:t>
            </a:r>
            <a:endParaRPr lang="en-US" dirty="0"/>
          </a:p>
          <a:p>
            <a:pPr lvl="1"/>
            <a:r>
              <a:rPr lang="en-US" dirty="0"/>
              <a:t>Prime field (prime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), elliptic equation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/>
              <a:t>), base point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600" b="1" baseline="-25000" noProof="1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600" b="1" baseline="-25000" noProof="1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noProof="1"/>
              <a:t>), </a:t>
            </a:r>
            <a:r>
              <a:rPr lang="en-US" dirty="0"/>
              <a:t>order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(prime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), cofactor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)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secp256k1</a:t>
            </a:r>
            <a:r>
              <a:rPr lang="en-US" dirty="0"/>
              <a:t> standard (used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) defines 256-bit elliptic-curves cryptosystem: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Prime field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) = 2</a:t>
            </a:r>
            <a:r>
              <a:rPr lang="en-US" baseline="30000" dirty="0"/>
              <a:t>256</a:t>
            </a:r>
            <a:r>
              <a:rPr lang="en-US" dirty="0"/>
              <a:t> - 2</a:t>
            </a:r>
            <a:r>
              <a:rPr lang="en-US" baseline="30000" dirty="0"/>
              <a:t>32</a:t>
            </a:r>
            <a:r>
              <a:rPr lang="en-US" dirty="0"/>
              <a:t> - 977;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Equation</a:t>
            </a:r>
            <a:r>
              <a:rPr lang="en-US" dirty="0"/>
              <a:t>: </a:t>
            </a:r>
            <a:r>
              <a:rPr lang="es-ES" dirty="0"/>
              <a:t>y</a:t>
            </a:r>
            <a:r>
              <a:rPr lang="es-ES" baseline="30000" dirty="0"/>
              <a:t>2</a:t>
            </a:r>
            <a:r>
              <a:rPr lang="es-ES" dirty="0"/>
              <a:t> = x</a:t>
            </a:r>
            <a:r>
              <a:rPr lang="es-ES" baseline="30000" dirty="0"/>
              <a:t>3</a:t>
            </a:r>
            <a:r>
              <a:rPr lang="es-ES" dirty="0"/>
              <a:t> + 7 (a =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s-ES" dirty="0"/>
              <a:t>, b =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s-ES" dirty="0"/>
              <a:t>)</a:t>
            </a:r>
          </a:p>
          <a:p>
            <a:pPr lvl="1"/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s-ES" dirty="0"/>
              <a:t> = 0x</a:t>
            </a:r>
            <a:r>
              <a:rPr lang="en-US" dirty="0"/>
              <a:t>79BE667E …</a:t>
            </a:r>
            <a:r>
              <a:rPr lang="es-ES" dirty="0"/>
              <a:t>;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s-ES" dirty="0"/>
              <a:t> =  0xFFF…D0364141</a:t>
            </a:r>
            <a:r>
              <a:rPr lang="bg-BG" dirty="0"/>
              <a:t>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bg-BG" dirty="0"/>
              <a:t> = 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BB3EAB-62FE-4CD0-B012-84A74648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Parameters and secp256k1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AD2BD-8E16-4F63-B99A-437861EA1BB4}"/>
              </a:ext>
            </a:extLst>
          </p:cNvPr>
          <p:cNvSpPr/>
          <p:nvPr/>
        </p:nvSpPr>
        <p:spPr>
          <a:xfrm>
            <a:off x="671607" y="6170811"/>
            <a:ext cx="10909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2"/>
              </a:rPr>
              <a:t>http://www.secg.org/sec2-v2.pdf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https://en.bitcoin.it/wiki/Secp256k1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9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844548-AF4F-49CC-9954-B0CD25153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D59CA5-33B3-4525-A438-F797D7EA6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86464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Digital signature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Cryptographic prove for message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authenticity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Authentication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Signed by certain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private key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Verified by the corresponding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public key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Non-repudiation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The sender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cannot deny </a:t>
            </a:r>
            <a:r>
              <a:rPr lang="en-US" sz="2800" dirty="0"/>
              <a:t>the signing later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Integrity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The message cannot be altered after signing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1129D2-F763-423F-BF38-8284C9A2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Digital Signature?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88D33F-A807-432D-A6C1-315E095A8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12" y="2567226"/>
            <a:ext cx="4261574" cy="2766774"/>
          </a:xfrm>
          <a:prstGeom prst="roundRect">
            <a:avLst>
              <a:gd name="adj" fmla="val 702"/>
            </a:avLst>
          </a:prstGeom>
        </p:spPr>
      </p:pic>
    </p:spTree>
    <p:extLst>
      <p:ext uri="{BB962C8B-B14F-4D97-AF65-F5344CB8AC3E}">
        <p14:creationId xmlns:p14="http://schemas.microsoft.com/office/powerpoint/2010/main" val="19820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3D888F-5BAF-45E0-A9EF-A33001154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25658-D13B-4B13-833E-65F956515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Elliptic-Curves Digital Signature Algorithm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ECDSA</a:t>
            </a:r>
            <a:r>
              <a:rPr lang="en-US" dirty="0"/>
              <a:t>) 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signing</a:t>
            </a:r>
            <a:r>
              <a:rPr lang="en-US" dirty="0"/>
              <a:t> by private key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verifying</a:t>
            </a:r>
            <a:r>
              <a:rPr lang="en-US" dirty="0"/>
              <a:t> signature by public key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Signing</a:t>
            </a:r>
            <a:r>
              <a:rPr lang="en-US" dirty="0"/>
              <a:t> a message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sign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private_key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noProof="1"/>
              <a:t>) </a:t>
            </a:r>
            <a:r>
              <a:rPr lang="en-US" noProof="1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signature</a:t>
            </a:r>
            <a:r>
              <a:rPr lang="en-US" noProof="1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(the signature is EC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point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Performs some math, based on elliptic curve calculations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Verifying</a:t>
            </a:r>
            <a:r>
              <a:rPr lang="en-US" dirty="0"/>
              <a:t> a message signature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verify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public_key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signature</a:t>
            </a:r>
            <a:r>
              <a:rPr lang="en-US" noProof="1"/>
              <a:t>) </a:t>
            </a:r>
            <a:r>
              <a:rPr lang="en-US" noProof="1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true</a:t>
            </a:r>
            <a:r>
              <a:rPr lang="en-US" noProof="1">
                <a:sym typeface="Wingdings" panose="05000000000000000000" pitchFamily="2" charset="2"/>
              </a:rPr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false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Performs some math, based on elliptic curve calculations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41C4B-783B-4F3C-B277-DF6C3665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ECDSA: Sign Messages and Verify Signatures</a:t>
            </a:r>
          </a:p>
        </p:txBody>
      </p:sp>
    </p:spTree>
    <p:extLst>
      <p:ext uri="{BB962C8B-B14F-4D97-AF65-F5344CB8AC3E}">
        <p14:creationId xmlns:p14="http://schemas.microsoft.com/office/powerpoint/2010/main" val="401176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ED679-F17C-40A9-8A73-B7FECE8EC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243193-E23C-4527-ADDA-5A6C294B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ECDSA in Python – Sign a Message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B79070-EB16-4E6D-BFB6-40F90286D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2" y="1191760"/>
            <a:ext cx="10944000" cy="51144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pycoin.ecdsa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generator_secp256k1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verify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keccak_hash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(msg) :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hash_bytes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sha3_256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(msg.encode("utf8")).digest()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int.from_bytes(hash_bytes, byteorder="big")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 = "some message"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msg_hash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keccak_hash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(msg)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private_key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 9999999999999999999999999999999999999999999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(generator_secp256k1,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private_key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msg_hash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print("signature = " + str(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3664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ED679-F17C-40A9-8A73-B7FECE8EC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243193-E23C-4527-ADDA-5A6C294B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Example: ECDSA in Python – Verify a Signature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B79070-EB16-4E6D-BFB6-40F90286D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288417"/>
            <a:ext cx="10820400" cy="48913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public_key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generator_secp256k1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*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private_key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).pair()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print("public key: " + str(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public_key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05000"/>
              </a:lnSpc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valid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verify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(generator_secp256k1,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public_key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msg_hash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print("Signature valid? " + str(valid))</a:t>
            </a:r>
          </a:p>
          <a:p>
            <a:pPr>
              <a:lnSpc>
                <a:spcPct val="105000"/>
              </a:lnSpc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tampered_msg_hash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keccak_hash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("tampered msg")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valid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verify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(generator_secp256k1,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public_key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tampered_msg_hash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print("Signature (tampered msg) valid? " + str(valid))</a:t>
            </a:r>
          </a:p>
        </p:txBody>
      </p:sp>
    </p:spTree>
    <p:extLst>
      <p:ext uri="{BB962C8B-B14F-4D97-AF65-F5344CB8AC3E}">
        <p14:creationId xmlns:p14="http://schemas.microsoft.com/office/powerpoint/2010/main" val="331452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0DC7C7-E2A2-43F0-9E68-8176F7DE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5013325"/>
            <a:ext cx="10363200" cy="820600"/>
          </a:xfrm>
        </p:spPr>
        <p:txBody>
          <a:bodyPr/>
          <a:lstStyle/>
          <a:p>
            <a:r>
              <a:rPr lang="en-US" dirty="0"/>
              <a:t>ECDSA: Sign / Verify Signature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F1C4FE-FEEE-46D6-8A04-3FB757A77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815293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C75BF-ADC1-4734-8CCF-5BAD08D59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51" y="1108637"/>
            <a:ext cx="5993130" cy="3447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81A9A-603C-4912-AB8E-B4E96E074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15" y="1108637"/>
            <a:ext cx="5328497" cy="34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78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239D5-07D1-485E-9C82-B9E97E782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4FD89-33F0-43ED-9003-54D7B1FE2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12209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private key </a:t>
            </a:r>
            <a:r>
              <a:rPr lang="en-US" dirty="0"/>
              <a:t>in secp256k1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256-bit integer </a:t>
            </a:r>
            <a:r>
              <a:rPr lang="en-US" dirty="0"/>
              <a:t>(32 bytes)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Example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 private key </a:t>
            </a:r>
            <a:r>
              <a:rPr lang="en-US" dirty="0"/>
              <a:t>(encoded as 64 hex digits)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3000"/>
              </a:spcAft>
            </a:pPr>
            <a:r>
              <a:rPr lang="en-US" dirty="0"/>
              <a:t>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public key </a:t>
            </a:r>
            <a:r>
              <a:rPr lang="en-US" dirty="0"/>
              <a:t>is a EC point (2 * 256 bits </a:t>
            </a:r>
            <a:r>
              <a:rPr lang="bg-BG" dirty="0"/>
              <a:t>==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64 bytes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compressed</a:t>
            </a:r>
            <a:r>
              <a:rPr lang="en-US" dirty="0"/>
              <a:t> to 257 bits (Ethereum uses prefix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02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03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Example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compressed public key </a:t>
            </a:r>
            <a:r>
              <a:rPr lang="en-US" dirty="0"/>
              <a:t>(33 bytes / 66 hex digits):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2B98FC-C5AC-4701-92CA-4BF2A536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Addresses and secp256k1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42639D-81A0-4902-9569-2390E00C9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475688"/>
            <a:ext cx="11125200" cy="4623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97ddae0f3a25b92268175400149d65d6887b9cefaf28ea2c078e05cdc15a3c0a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21C2C9-867A-4489-B596-C1A69AB3D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24" y="6025415"/>
            <a:ext cx="11353800" cy="4801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02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7b83ad6afb1209f3c82ebeb08c0c5fa9bf6724548506f2fb4f991e2287a77090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7EF1AA-5F0D-4CD0-9D6A-AA5DCA5FF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24" y="3835319"/>
            <a:ext cx="11353800" cy="8501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7b83ad6afb1209f3c82ebeb08c0c5fa9bf6724548506f2fb4f991e2287a77090</a:t>
            </a:r>
            <a:b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177316ca82b0bdf70cd9dee145c3002c0da1d92626449875972a27807b73b42e</a:t>
            </a:r>
          </a:p>
        </p:txBody>
      </p:sp>
    </p:spTree>
    <p:extLst>
      <p:ext uri="{BB962C8B-B14F-4D97-AF65-F5344CB8AC3E}">
        <p14:creationId xmlns:p14="http://schemas.microsoft.com/office/powerpoint/2010/main" val="301888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239D5-07D1-485E-9C82-B9E97E782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4FD89-33F0-43ED-9003-54D7B1FE2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blockchain address </a:t>
            </a:r>
            <a:r>
              <a:rPr lang="en-US" dirty="0"/>
              <a:t>in Ethereum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Calculated as: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last20bytes(keccak256(publicKeyFull))</a:t>
            </a:r>
          </a:p>
          <a:p>
            <a:pPr lvl="1"/>
            <a:r>
              <a:rPr lang="en-US" dirty="0"/>
              <a:t>Example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 address </a:t>
            </a:r>
            <a:r>
              <a:rPr lang="en-US" dirty="0"/>
              <a:t>(encoded as 40 hex digits):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Note: some letters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capital</a:t>
            </a:r>
            <a:r>
              <a:rPr lang="en-US" dirty="0"/>
              <a:t> to incorporate a checksum (</a:t>
            </a:r>
            <a:r>
              <a:rPr lang="en-US" dirty="0">
                <a:hlinkClick r:id="rId3"/>
              </a:rPr>
              <a:t>EIP55</a:t>
            </a:r>
            <a:r>
              <a:rPr lang="en-US" dirty="0"/>
              <a:t>)</a:t>
            </a:r>
          </a:p>
          <a:p>
            <a:pPr>
              <a:spcBef>
                <a:spcPts val="1200"/>
              </a:spcBef>
            </a:pPr>
            <a:r>
              <a:rPr lang="en-US" dirty="0"/>
              <a:t>Digital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  <a:r>
              <a:rPr lang="en-US" dirty="0"/>
              <a:t> </a:t>
            </a:r>
            <a:r>
              <a:rPr lang="en-US"/>
              <a:t>in secp256k1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64 bytes </a:t>
            </a:r>
            <a:r>
              <a:rPr lang="en-US" dirty="0"/>
              <a:t>(2 * 32 bytes)</a:t>
            </a:r>
          </a:p>
          <a:p>
            <a:pPr lvl="1"/>
            <a:r>
              <a:rPr lang="en-US" dirty="0"/>
              <a:t>A pair of two 256-bit numbers: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Calculated by the well-known ECDSA formulas (see </a:t>
            </a:r>
            <a:r>
              <a:rPr lang="en-US" dirty="0">
                <a:hlinkClick r:id="rId4"/>
              </a:rPr>
              <a:t>RFC6979</a:t>
            </a: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2B98FC-C5AC-4701-92CA-4BF2A536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ECDSA, secp256k1 and Ethereum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42639D-81A0-4902-9569-2390E00C9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709" y="3195229"/>
            <a:ext cx="8160903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a44f70834a711F0DF388ab016465f2eEb255dEd0</a:t>
            </a:r>
          </a:p>
        </p:txBody>
      </p:sp>
    </p:spTree>
    <p:extLst>
      <p:ext uri="{BB962C8B-B14F-4D97-AF65-F5344CB8AC3E}">
        <p14:creationId xmlns:p14="http://schemas.microsoft.com/office/powerpoint/2010/main" val="12307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E79FA-7955-4467-8DFC-C0B3A6CEC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10C996-3421-4C45-BDA3-E95EC7B2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Key to Addresses –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3BB9B8-92CF-4F4A-B83C-2DDA98CFC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2" y="1107052"/>
            <a:ext cx="4541005" cy="4931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eth_keys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5C1EC1-24D3-48DF-897B-E771FA3C7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2" y="1905000"/>
            <a:ext cx="10944000" cy="45858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eth_keys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binascii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privKey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eth_keys.keys.PrivateKey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(binascii.unhexlify(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97ddae0f3a25b92268175400149d65d6887b9cefaf28ea2c078e05cdc15a3c0a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'))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print('Private key (64 hex digits):', privKey)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pubKey = privKey.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public_key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print('Public key (plain, 128 hex digits):', pubKey)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pubKeyCompr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'0'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+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str(2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+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int(pubKey)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%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+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str(pubKey)[2:66]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print('Public key (compressed, 66 hex digits):', pubKeyCompr)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address = pubKey.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to_checksum_address()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print('Ethereum address:', address)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473086-8712-48ED-A396-DF6A8472BD3B}"/>
              </a:ext>
            </a:extLst>
          </p:cNvPr>
          <p:cNvSpPr/>
          <p:nvPr/>
        </p:nvSpPr>
        <p:spPr>
          <a:xfrm>
            <a:off x="5597014" y="966159"/>
            <a:ext cx="59693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simplify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eth_keys</a:t>
            </a:r>
            <a:r>
              <a:rPr lang="en-US" dirty="0"/>
              <a:t> installation, you may use Anaconda: </a:t>
            </a:r>
            <a:r>
              <a:rPr lang="en-US" dirty="0">
                <a:hlinkClick r:id="rId2"/>
              </a:rPr>
              <a:t>https://anaconda.com/download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9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D2312-27BD-414D-A3F6-1E0E74A13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405B4-8BF3-4860-847F-DC00CA293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12209"/>
            <a:ext cx="11804822" cy="5570355"/>
          </a:xfrm>
        </p:spPr>
        <p:txBody>
          <a:bodyPr>
            <a:normAutofit fontScale="92500" lnSpcReduction="10000"/>
          </a:bodyPr>
          <a:lstStyle/>
          <a:p>
            <a:r>
              <a:rPr lang="en-US" sz="3500" dirty="0"/>
              <a:t>Ethereum uses secp256k1-based ECDSA signatures</a:t>
            </a:r>
          </a:p>
          <a:p>
            <a:pPr lvl="1"/>
            <a:r>
              <a:rPr lang="en-US" dirty="0"/>
              <a:t>ECDSA generates deterministically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random point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 </a:t>
            </a:r>
            <a:r>
              <a:rPr lang="en-US" dirty="0"/>
              <a:t>(see </a:t>
            </a:r>
            <a:r>
              <a:rPr lang="en-US" dirty="0">
                <a:hlinkClick r:id="rId2"/>
              </a:rPr>
              <a:t>RFC6979</a:t>
            </a:r>
            <a:r>
              <a:rPr lang="en-US" dirty="0"/>
              <a:t>)</a:t>
            </a:r>
          </a:p>
          <a:p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Ethereum signatures </a:t>
            </a:r>
            <a:r>
              <a:rPr lang="en-US" sz="3500" dirty="0"/>
              <a:t>consists of 3 numbers: [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sz="3500" dirty="0"/>
              <a:t>, 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3500" dirty="0"/>
              <a:t>, 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500" dirty="0"/>
              <a:t>]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/>
              <a:t> – the compressed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dirty="0"/>
              <a:t> coordinate of the point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/>
              <a:t> (1 byte: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00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01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/>
              <a:t> –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 coordinate of the point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/>
              <a:t> (256-bit integer, 32 bytes)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– 256-bit integer (32 bytes), calculated from the signer's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private key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message hash </a:t>
            </a:r>
            <a:r>
              <a:rPr lang="en-US" dirty="0"/>
              <a:t>(Ethereum uses keccak256)</a:t>
            </a:r>
          </a:p>
          <a:p>
            <a:pPr lvl="1"/>
            <a:r>
              <a:rPr lang="en-US" dirty="0"/>
              <a:t>Typically encoded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130 hex digits </a:t>
            </a:r>
            <a:r>
              <a:rPr lang="en-US" dirty="0"/>
              <a:t>(65 bytes), 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0x…465c5cf4be401</a:t>
            </a:r>
          </a:p>
          <a:p>
            <a:r>
              <a:rPr lang="en-US" sz="3200" dirty="0"/>
              <a:t>Given an Ethereum signature [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], the public key can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recovered</a:t>
            </a:r>
            <a:r>
              <a:rPr lang="en-US" sz="3200" dirty="0"/>
              <a:t> from [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msgHash</a:t>
            </a:r>
            <a:r>
              <a:rPr lang="en-US" sz="3200" dirty="0"/>
              <a:t>] </a:t>
            </a:r>
            <a:r>
              <a:rPr lang="en-US" sz="3200" dirty="0">
                <a:sym typeface="Wingdings" panose="05000000000000000000" pitchFamily="2" charset="2"/>
              </a:rPr>
              <a:t> also the signer's Ethereum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address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322B9C-9204-42F0-8922-B1158EFF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an Ethereum Signature</a:t>
            </a:r>
          </a:p>
        </p:txBody>
      </p:sp>
    </p:spTree>
    <p:extLst>
      <p:ext uri="{BB962C8B-B14F-4D97-AF65-F5344CB8AC3E}">
        <p14:creationId xmlns:p14="http://schemas.microsoft.com/office/powerpoint/2010/main" val="313122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 Hash Function</a:t>
            </a:r>
          </a:p>
        </p:txBody>
      </p:sp>
      <p:pic>
        <p:nvPicPr>
          <p:cNvPr id="11" name="Picture 2" descr="C:\Users\pc1\Desktop\740px-Cryptographic_Hash_Function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612" y="1341580"/>
            <a:ext cx="6096000" cy="4953000"/>
          </a:xfrm>
          <a:prstGeom prst="rect">
            <a:avLst/>
          </a:prstGeom>
          <a:noFill/>
        </p:spPr>
      </p:pic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A8B30CF7-4A06-4A1C-A90E-6A816BD81F84}"/>
              </a:ext>
            </a:extLst>
          </p:cNvPr>
          <p:cNvSpPr txBox="1">
            <a:spLocks/>
          </p:cNvSpPr>
          <p:nvPr/>
        </p:nvSpPr>
        <p:spPr>
          <a:xfrm>
            <a:off x="6780212" y="1151120"/>
            <a:ext cx="5105400" cy="54782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Cryptographic hash function</a:t>
            </a:r>
            <a:endParaRPr lang="en-US" sz="32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One-way hash function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Infeasible to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invert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Extremely little chance to find a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collision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sz="3200" dirty="0"/>
              <a:t>Let's have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hash(p)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It should be extremely hard to find an input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p'</a:t>
            </a:r>
            <a:r>
              <a:rPr lang="en-US" sz="3000" dirty="0"/>
              <a:t>, such that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hash(p')</a:t>
            </a:r>
            <a:r>
              <a:rPr lang="en-US" sz="3000" dirty="0"/>
              <a:t> =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E79FA-7955-4467-8DFC-C0B3A6CEC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10C996-3421-4C45-BDA3-E95EC7B2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 Message in Ethereum – Example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233F24-6449-4E99-B4AB-55CC7F33D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2" y="1065176"/>
            <a:ext cx="10944000" cy="36563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eth_keys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binascii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privKey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eth_keys.keys.PrivateKey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(binascii.unhexlify(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97ddae0f3a25b92268175400149d65d6887b9cefaf28ea2c078e05cdc15a3c0a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'))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print('Private key (64 hex digits):', privKey)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sign_msg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(b'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Message for signing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print('Signature: [v = {0}, r = {1}, s = {2}]'.format(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hex(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signature.v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), hex(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signature.r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), hex(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signature.s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print('Signature (130 hex digits):',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82A3CE-ED24-41C9-AB99-BC2BDE623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06" y="4937429"/>
            <a:ext cx="10073410" cy="15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5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0D72FB-E98D-4C2F-A216-313F92302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7ABD16-DC1F-452F-BC06-C4B53D8A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Verify Message Signature in Etherscan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BDE861-9541-41FC-8F6E-B8D279210C57}"/>
              </a:ext>
            </a:extLst>
          </p:cNvPr>
          <p:cNvSpPr txBox="1">
            <a:spLocks/>
          </p:cNvSpPr>
          <p:nvPr/>
        </p:nvSpPr>
        <p:spPr>
          <a:xfrm>
            <a:off x="190413" y="1066800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Verify message signature at </a:t>
            </a:r>
            <a:r>
              <a:rPr lang="en-US" sz="3200" dirty="0">
                <a:hlinkClick r:id="rId2"/>
              </a:rPr>
              <a:t>https://etherscan.io/verifySig</a:t>
            </a:r>
            <a:r>
              <a:rPr lang="en-US" sz="3200" dirty="0"/>
              <a:t> by: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signer address </a:t>
            </a:r>
            <a:r>
              <a:rPr lang="en-US" sz="3000" dirty="0"/>
              <a:t>(40 hex digits)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signature</a:t>
            </a:r>
            <a:r>
              <a:rPr lang="en-US" sz="3000" dirty="0"/>
              <a:t> (130 hex digits)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original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message</a:t>
            </a:r>
            <a:r>
              <a:rPr lang="en-US" sz="3000" dirty="0"/>
              <a:t> text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The result is: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sz="3200" dirty="0"/>
              <a:t> /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invalid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4090F4-7C13-4ECA-8775-8055B4DFD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924" y="2209800"/>
            <a:ext cx="6152185" cy="42150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371EAC-6BBE-49E6-B4B1-865DD22E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70" y="4291614"/>
            <a:ext cx="4538542" cy="213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5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E79FA-7955-4467-8DFC-C0B3A6CEC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10C996-3421-4C45-BDA3-E95EC7B2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Verify Ethereum Signature – Example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233F24-6449-4E99-B4AB-55CC7F33D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2" y="1104088"/>
            <a:ext cx="10944000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eth_keys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binascii</a:t>
            </a:r>
          </a:p>
          <a:p>
            <a:pPr>
              <a:spcBef>
                <a:spcPts val="1200"/>
              </a:spcBef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 = b'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Message for signing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msgSigner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0xa44f70834a711F0DF388ab016465f2eEb255dEd0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 = eth_keys.keys.Signature(binascii.unhexlify(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6f0156091cbe912f2d5d1215cc3cd81c0963c8839b93af60e0921b61a19c54300c71006dd93f3508c432daca21db0095f4b16542782b7986f48a5d0ae3c583d401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'))</a:t>
            </a:r>
          </a:p>
          <a:p>
            <a:pPr>
              <a:spcBef>
                <a:spcPts val="1200"/>
              </a:spcBef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signerPubKey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recover_public_key_from_msg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(msg)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print('Signer public key (recovered):', signerPubKey)</a:t>
            </a:r>
          </a:p>
          <a:p>
            <a:pPr>
              <a:spcBef>
                <a:spcPts val="1200"/>
              </a:spcBef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signerAddress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signerPubKey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to_checksum_address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print('Signer address:', signerAddress)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print('Signature valid?:', signerAddress == msgSigner)</a:t>
            </a:r>
          </a:p>
        </p:txBody>
      </p:sp>
    </p:spTree>
    <p:extLst>
      <p:ext uri="{BB962C8B-B14F-4D97-AF65-F5344CB8AC3E}">
        <p14:creationId xmlns:p14="http://schemas.microsoft.com/office/powerpoint/2010/main" val="163977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321C78-4A16-4FD6-B474-4E6BB4E7F5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A4644-3CB3-41D8-8510-6D9855CC9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Edwards-curve Digital Signature Algorithm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EdDSA</a:t>
            </a:r>
            <a:r>
              <a:rPr lang="en-US" dirty="0"/>
              <a:t>) uses twisted Edwards curves, designed by </a:t>
            </a:r>
            <a:r>
              <a:rPr lang="en-US" dirty="0">
                <a:hlinkClick r:id="rId2"/>
              </a:rPr>
              <a:t>D. Bernstein</a:t>
            </a:r>
            <a:r>
              <a:rPr lang="en-US" dirty="0"/>
              <a:t> and others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Ed25519</a:t>
            </a:r>
            <a:r>
              <a:rPr lang="en-US" dirty="0"/>
              <a:t> is a cryptosystem, based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ECC</a:t>
            </a:r>
            <a:r>
              <a:rPr lang="en-US" dirty="0"/>
              <a:t> (elliptic-curve cryptographic) – </a:t>
            </a:r>
            <a:r>
              <a:rPr lang="en-US" dirty="0">
                <a:hlinkClick r:id="rId3"/>
              </a:rPr>
              <a:t>http://ed25519.cr.yp.to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Uses the Edwards's curve </a:t>
            </a:r>
            <a:r>
              <a:rPr lang="en-US" dirty="0">
                <a:hlinkClick r:id="rId4"/>
              </a:rPr>
              <a:t>Curve25519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RFC7748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EdDSA</a:t>
            </a:r>
            <a:r>
              <a:rPr lang="en-US" dirty="0"/>
              <a:t> (using curve25519)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faster</a:t>
            </a:r>
            <a:r>
              <a:rPr lang="en-US" dirty="0"/>
              <a:t> 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ECDSA</a:t>
            </a:r>
            <a:r>
              <a:rPr lang="en-US" dirty="0"/>
              <a:t> (using secp256k1) at similar level of security (even slightly better)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CD2FDD-C4B1-4FDE-9089-709D5B86B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EdDSA</a:t>
            </a:r>
            <a:r>
              <a:rPr lang="en-US" dirty="0"/>
              <a:t> and Ed25519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7A09E-2E98-4DAC-B091-EEDEA3016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8256" y="4337642"/>
            <a:ext cx="4448176" cy="946840"/>
          </a:xfrm>
          <a:prstGeom prst="roundRect">
            <a:avLst>
              <a:gd name="adj" fmla="val 10920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8949D-CDBD-4BE4-90E7-821063958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1012" y="3137027"/>
            <a:ext cx="2147455" cy="2147455"/>
          </a:xfrm>
          <a:prstGeom prst="roundRect">
            <a:avLst>
              <a:gd name="adj" fmla="val 1259"/>
            </a:avLst>
          </a:prstGeom>
        </p:spPr>
      </p:pic>
    </p:spTree>
    <p:extLst>
      <p:ext uri="{BB962C8B-B14F-4D97-AF65-F5344CB8AC3E}">
        <p14:creationId xmlns:p14="http://schemas.microsoft.com/office/powerpoint/2010/main" val="53976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194606-D10E-4679-967F-579D65E60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2" y="1087596"/>
            <a:ext cx="10944000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pure25519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import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ed25519_oop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privKey, pubKey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ed25519_oop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create_keypair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Private key (32 bytes):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", privKey.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to_ascii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(encoding='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hex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'))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Public key (32 bytes):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", pubKey.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to_ascii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(encoding='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hex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'))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 = </a:t>
            </a: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b'Message for signing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privKey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encoding='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hex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print("Signature (64 bytes):", signature)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try: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pubKey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verify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encoding='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hex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print("The signature is valid.")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except: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print("Invalid signature!")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E79FA-7955-4467-8DFC-C0B3A6CEC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10C996-3421-4C45-BDA3-E95EC7B2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Ed25519 in 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690A2F-D388-4C0C-9061-75F6E5E9E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3612" y="1087596"/>
            <a:ext cx="4252800" cy="5124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pure25519</a:t>
            </a:r>
          </a:p>
        </p:txBody>
      </p:sp>
    </p:spTree>
    <p:extLst>
      <p:ext uri="{BB962C8B-B14F-4D97-AF65-F5344CB8AC3E}">
        <p14:creationId xmlns:p14="http://schemas.microsoft.com/office/powerpoint/2010/main" val="221524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313179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Exercises</a:t>
            </a:r>
          </a:p>
        </p:txBody>
      </p:sp>
      <p:pic>
        <p:nvPicPr>
          <p:cNvPr id="5" name="Picture 3" descr="C:\Users\pc1\Desktop\cryp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1864" y="959024"/>
            <a:ext cx="4195191" cy="3146394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681684" y="5187835"/>
            <a:ext cx="10815551" cy="1365365"/>
          </a:xfrm>
        </p:spPr>
        <p:txBody>
          <a:bodyPr/>
          <a:lstStyle/>
          <a:p>
            <a:r>
              <a:rPr lang="en-US" dirty="0"/>
              <a:t>Ethereum: Private Key to Address, Signing Messages and Verifying Signatures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BC715C-55FE-4A44-A080-DE59B6B561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1412" y="1443338"/>
            <a:ext cx="2179509" cy="2179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6949BF-E307-408E-92F6-854C317F87C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6212" y="1592031"/>
            <a:ext cx="1880380" cy="188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94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A72EE-8EC1-476E-8F91-8FA7EE0E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990158"/>
            <a:ext cx="10363200" cy="820600"/>
          </a:xfrm>
        </p:spPr>
        <p:txBody>
          <a:bodyPr/>
          <a:lstStyle/>
          <a:p>
            <a:r>
              <a:rPr lang="en-US" dirty="0"/>
              <a:t>Blockchain Cryptography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83A52-DBD2-4322-B505-16112AB85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813146"/>
            <a:ext cx="10363200" cy="719034"/>
          </a:xfrm>
        </p:spPr>
        <p:txBody>
          <a:bodyPr/>
          <a:lstStyle/>
          <a:p>
            <a:r>
              <a:rPr lang="en-US" dirty="0"/>
              <a:t>Keys, Addresses, Signatures, Wallets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5B63204-62E6-488C-9F88-2BC81E12A3CB}"/>
              </a:ext>
            </a:extLst>
          </p:cNvPr>
          <p:cNvGrpSpPr/>
          <p:nvPr/>
        </p:nvGrpSpPr>
        <p:grpSpPr>
          <a:xfrm>
            <a:off x="786736" y="998856"/>
            <a:ext cx="10084626" cy="3919984"/>
            <a:chOff x="786736" y="956816"/>
            <a:chExt cx="10084626" cy="391998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175FEAD-E216-4D0A-8679-2B7363B0728B}"/>
                </a:ext>
              </a:extLst>
            </p:cNvPr>
            <p:cNvGrpSpPr/>
            <p:nvPr/>
          </p:nvGrpSpPr>
          <p:grpSpPr>
            <a:xfrm>
              <a:off x="1793477" y="956816"/>
              <a:ext cx="8601870" cy="3919984"/>
              <a:chOff x="4609668" y="3200400"/>
              <a:chExt cx="7108984" cy="3239656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3A79650B-BF0F-44A5-8D12-84EDCDD5EB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9668" y="3200400"/>
                <a:ext cx="7108984" cy="3239656"/>
              </a:xfrm>
              <a:prstGeom prst="rect">
                <a:avLst/>
              </a:prstGeom>
              <a:noFill/>
              <a:effectLst>
                <a:softEdge rad="317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2">
                <a:hlinkClick r:id="rId3"/>
                <a:extLst>
                  <a:ext uri="{FF2B5EF4-FFF2-40B4-BE49-F238E27FC236}">
                    <a16:creationId xmlns:a16="http://schemas.microsoft.com/office/drawing/2014/main" id="{ED7800AF-D9B1-43E9-99D4-A365105E06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rgbClr val="00B0F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6749" y="3633934"/>
                <a:ext cx="863090" cy="8630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1D93BC5-84EB-4F37-AABB-2E558E58B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04447" y="3529425"/>
                <a:ext cx="890093" cy="1097375"/>
              </a:xfrm>
              <a:prstGeom prst="rect">
                <a:avLst/>
              </a:prstGeom>
            </p:spPr>
          </p:pic>
          <p:pic>
            <p:nvPicPr>
              <p:cNvPr id="8" name="Picture 20">
                <a:hlinkClick r:id="rId6"/>
                <a:extLst>
                  <a:ext uri="{FF2B5EF4-FFF2-40B4-BE49-F238E27FC236}">
                    <a16:creationId xmlns:a16="http://schemas.microsoft.com/office/drawing/2014/main" id="{0096866E-2B9B-48D7-8F80-22B532C734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prstClr val="black"/>
                  <a:srgbClr val="00B0F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78594">
                <a:off x="10345850" y="4061473"/>
                <a:ext cx="672296" cy="672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3B677684-09C7-42B8-A699-287FB77F2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525114">
                <a:off x="6169555" y="3547528"/>
                <a:ext cx="865635" cy="8656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4F405A0-9C2D-4394-81B4-62B3CFBAA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15932" y="3877095"/>
                <a:ext cx="713294" cy="719390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8D2E5A3-3C88-4811-85DB-7D81887BDBB0}"/>
                </a:ext>
              </a:extLst>
            </p:cNvPr>
            <p:cNvGrpSpPr/>
            <p:nvPr/>
          </p:nvGrpSpPr>
          <p:grpSpPr>
            <a:xfrm>
              <a:off x="3863930" y="3242816"/>
              <a:ext cx="4460964" cy="1305372"/>
              <a:chOff x="4071848" y="3218271"/>
              <a:chExt cx="4073580" cy="1305372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5673AC2F-030A-4751-B4FD-51077871B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71848" y="3547557"/>
                <a:ext cx="4045128" cy="97608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EFF07BE-7001-4F0E-9B0F-1E04DA10D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847741">
                <a:off x="4268517" y="3051387"/>
                <a:ext cx="371376" cy="705143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800502FB-575F-414E-A12B-FA2D156FA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847741">
                <a:off x="5098128" y="3051387"/>
                <a:ext cx="371376" cy="705143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90AA6B43-A68D-47FF-A063-60AB69A622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847741">
                <a:off x="5979318" y="3051387"/>
                <a:ext cx="371376" cy="705143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C144FA79-D2E2-47D7-A118-DD3C00B27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847741">
                <a:off x="6808929" y="3051387"/>
                <a:ext cx="371376" cy="705143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A5A771F7-BEDA-467C-AB3E-4726EBA82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847741">
                <a:off x="7607169" y="3051387"/>
                <a:ext cx="371376" cy="705143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EECA156-08B4-4815-B799-EBBA15CACC1E}"/>
                </a:ext>
              </a:extLst>
            </p:cNvPr>
            <p:cNvGrpSpPr/>
            <p:nvPr/>
          </p:nvGrpSpPr>
          <p:grpSpPr>
            <a:xfrm>
              <a:off x="786736" y="1903144"/>
              <a:ext cx="1671096" cy="1515346"/>
              <a:chOff x="836612" y="2243999"/>
              <a:chExt cx="1671096" cy="1515346"/>
            </a:xfrm>
          </p:grpSpPr>
          <p:pic>
            <p:nvPicPr>
              <p:cNvPr id="13" name="Picture 2" descr="Свързано изображение">
                <a:extLst>
                  <a:ext uri="{FF2B5EF4-FFF2-40B4-BE49-F238E27FC236}">
                    <a16:creationId xmlns:a16="http://schemas.microsoft.com/office/drawing/2014/main" id="{8DF24FC5-C311-4023-8DE6-37F6D3578D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612" y="2243999"/>
                <a:ext cx="1515347" cy="1515346"/>
              </a:xfrm>
              <a:prstGeom prst="roundRect">
                <a:avLst>
                  <a:gd name="adj" fmla="val 35435"/>
                </a:avLst>
              </a:prstGeom>
              <a:noFill/>
              <a:effectLst>
                <a:softEdge rad="1270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0FE518D-75D8-41D4-AE20-4BF577B70C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6862492" flipH="1">
                <a:off x="1790530" y="2801137"/>
                <a:ext cx="495811" cy="938545"/>
              </a:xfrm>
              <a:prstGeom prst="rect">
                <a:avLst/>
              </a:prstGeom>
            </p:spPr>
          </p:pic>
        </p:grpSp>
        <p:pic>
          <p:nvPicPr>
            <p:cNvPr id="80" name="Picture 2" descr="Резултат с изображение за cryptocurrency wallets">
              <a:hlinkClick r:id="rId13"/>
              <a:extLst>
                <a:ext uri="{FF2B5EF4-FFF2-40B4-BE49-F238E27FC236}">
                  <a16:creationId xmlns:a16="http://schemas.microsoft.com/office/drawing/2014/main" id="{7AC1B4C5-0A6A-40AB-9246-A017522319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9381" y="2732690"/>
              <a:ext cx="1501981" cy="1321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396550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C9228B-0C83-4160-86FA-1E4644C02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ACF330-05E6-4D64-9384-3ADF9AB03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Public blockchain networks (like Bitcoin and Ethereum) are mainly based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ECC</a:t>
            </a:r>
            <a:r>
              <a:rPr lang="en-US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elliptic curve cryptography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Tron</a:t>
            </a:r>
            <a:r>
              <a:rPr lang="en-US" dirty="0"/>
              <a:t> use ECC 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secp256k1</a:t>
            </a:r>
            <a:r>
              <a:rPr lang="en-US" dirty="0"/>
              <a:t> curve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Ripple</a:t>
            </a:r>
            <a:r>
              <a:rPr lang="en-US" dirty="0"/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Cardano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Stellar</a:t>
            </a:r>
            <a:r>
              <a:rPr lang="en-US" dirty="0"/>
              <a:t>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Ed25519</a:t>
            </a:r>
            <a:r>
              <a:rPr lang="en-US" dirty="0"/>
              <a:t> ECC cryptosystem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NEO</a:t>
            </a:r>
            <a:r>
              <a:rPr lang="en-US" dirty="0"/>
              <a:t> uses ECC with curve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secp256r1</a:t>
            </a:r>
            <a:r>
              <a:rPr lang="en-US" dirty="0"/>
              <a:t> (it is similar to secp256k1)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IOTA</a:t>
            </a:r>
            <a:r>
              <a:rPr lang="en-US" dirty="0"/>
              <a:t> 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Winternitz hash-based cryptography </a:t>
            </a:r>
            <a:r>
              <a:rPr lang="en-US" dirty="0"/>
              <a:t>(quantum-safe)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Monero</a:t>
            </a:r>
            <a:r>
              <a:rPr lang="en-US" dirty="0"/>
              <a:t> /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CryptoNote</a:t>
            </a:r>
            <a:r>
              <a:rPr lang="en-US" dirty="0"/>
              <a:t>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Ed25519 </a:t>
            </a:r>
            <a:r>
              <a:rPr lang="en-US" dirty="0"/>
              <a:t>+ unique ring signatures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Dash</a:t>
            </a:r>
            <a:r>
              <a:rPr lang="en-US" dirty="0"/>
              <a:t> uses ECC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secp256k1</a:t>
            </a:r>
            <a:r>
              <a:rPr lang="en-US" dirty="0"/>
              <a:t> + coin-mixing of transactions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66AAA6-7D46-4F8D-A342-6662848DA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 Blockchains and Cryptography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C9A-2809-4E7B-9546-6531A6004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794C28-F512-496A-88AF-130F2F50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/ Private Keys, Wallets &amp; Blockchain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8F1A72-9B03-4FA4-8818-98F551D94B94}"/>
              </a:ext>
            </a:extLst>
          </p:cNvPr>
          <p:cNvSpPr/>
          <p:nvPr/>
        </p:nvSpPr>
        <p:spPr>
          <a:xfrm>
            <a:off x="3732212" y="1345211"/>
            <a:ext cx="1928798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private key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BA5E44-B9C4-4719-AB5F-F2F92F29A327}"/>
              </a:ext>
            </a:extLst>
          </p:cNvPr>
          <p:cNvSpPr/>
          <p:nvPr/>
        </p:nvSpPr>
        <p:spPr>
          <a:xfrm>
            <a:off x="6449211" y="1345211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public key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EFEE5CA-B1B7-4F62-A315-E96BFEC73D20}"/>
              </a:ext>
            </a:extLst>
          </p:cNvPr>
          <p:cNvSpPr/>
          <p:nvPr/>
        </p:nvSpPr>
        <p:spPr>
          <a:xfrm>
            <a:off x="5813410" y="1747231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C278978-3F26-4723-96BF-70901A78CC2A}"/>
              </a:ext>
            </a:extLst>
          </p:cNvPr>
          <p:cNvSpPr/>
          <p:nvPr/>
        </p:nvSpPr>
        <p:spPr>
          <a:xfrm>
            <a:off x="9371012" y="1345211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address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70579DE-C546-4D12-8B9A-E99A2E0007A8}"/>
              </a:ext>
            </a:extLst>
          </p:cNvPr>
          <p:cNvSpPr/>
          <p:nvPr/>
        </p:nvSpPr>
        <p:spPr>
          <a:xfrm>
            <a:off x="8735211" y="1747231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D8CC14-44AE-4EE1-B9A5-3ABD92759201}"/>
              </a:ext>
            </a:extLst>
          </p:cNvPr>
          <p:cNvSpPr/>
          <p:nvPr/>
        </p:nvSpPr>
        <p:spPr>
          <a:xfrm>
            <a:off x="594559" y="3374407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transaction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6FB21-4441-47D0-9A80-C861A0708216}"/>
              </a:ext>
            </a:extLst>
          </p:cNvPr>
          <p:cNvGrpSpPr/>
          <p:nvPr/>
        </p:nvGrpSpPr>
        <p:grpSpPr>
          <a:xfrm>
            <a:off x="2924029" y="3300833"/>
            <a:ext cx="3352800" cy="780394"/>
            <a:chOff x="2924029" y="3251694"/>
            <a:chExt cx="3352800" cy="780394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DB0D664-BBB0-44DC-A66C-14C234C9A569}"/>
                </a:ext>
              </a:extLst>
            </p:cNvPr>
            <p:cNvSpPr/>
            <p:nvPr/>
          </p:nvSpPr>
          <p:spPr>
            <a:xfrm>
              <a:off x="2924029" y="3727288"/>
              <a:ext cx="33528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636F69-EFDE-4948-9D9B-CE8EADB63173}"/>
                </a:ext>
              </a:extLst>
            </p:cNvPr>
            <p:cNvSpPr txBox="1"/>
            <p:nvPr/>
          </p:nvSpPr>
          <p:spPr>
            <a:xfrm>
              <a:off x="3152629" y="3251694"/>
              <a:ext cx="28641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sign by </a:t>
              </a: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private key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B53C9B8-929F-4236-B8C5-75BE0A9798AE}"/>
              </a:ext>
            </a:extLst>
          </p:cNvPr>
          <p:cNvSpPr/>
          <p:nvPr/>
        </p:nvSpPr>
        <p:spPr>
          <a:xfrm>
            <a:off x="1898332" y="5213820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signed transaction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9C4FD24-9F02-42CF-9682-3B11764C1B33}"/>
              </a:ext>
            </a:extLst>
          </p:cNvPr>
          <p:cNvSpPr/>
          <p:nvPr/>
        </p:nvSpPr>
        <p:spPr>
          <a:xfrm>
            <a:off x="7698523" y="5392609"/>
            <a:ext cx="2481178" cy="753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valid / invalid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645ED2-5ED1-4426-AD8F-589B476D7229}"/>
              </a:ext>
            </a:extLst>
          </p:cNvPr>
          <p:cNvGrpSpPr/>
          <p:nvPr/>
        </p:nvGrpSpPr>
        <p:grpSpPr>
          <a:xfrm>
            <a:off x="4207482" y="5140246"/>
            <a:ext cx="3286239" cy="780394"/>
            <a:chOff x="3660547" y="4938035"/>
            <a:chExt cx="3286239" cy="780394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CA7C9FC6-9547-478D-8C3E-9D09A4ECCCBC}"/>
                </a:ext>
              </a:extLst>
            </p:cNvPr>
            <p:cNvSpPr/>
            <p:nvPr/>
          </p:nvSpPr>
          <p:spPr>
            <a:xfrm>
              <a:off x="3660547" y="5413629"/>
              <a:ext cx="3286239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D18944-6E4B-44DD-9FFA-C380A8384FE3}"/>
                </a:ext>
              </a:extLst>
            </p:cNvPr>
            <p:cNvSpPr txBox="1"/>
            <p:nvPr/>
          </p:nvSpPr>
          <p:spPr>
            <a:xfrm>
              <a:off x="3970861" y="4938035"/>
              <a:ext cx="26434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verify by </a:t>
              </a: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address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2FB751F-E4B2-48CD-BCA8-A2609AE18381}"/>
              </a:ext>
            </a:extLst>
          </p:cNvPr>
          <p:cNvSpPr/>
          <p:nvPr/>
        </p:nvSpPr>
        <p:spPr>
          <a:xfrm>
            <a:off x="594559" y="1345211"/>
            <a:ext cx="2325655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wallet master key (seed)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B7E5CAC-E686-43A7-9511-92F358ECA91D}"/>
              </a:ext>
            </a:extLst>
          </p:cNvPr>
          <p:cNvSpPr/>
          <p:nvPr/>
        </p:nvSpPr>
        <p:spPr>
          <a:xfrm>
            <a:off x="3077942" y="1747231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6D1EFD-A89C-4DC0-B009-C28D49178D70}"/>
              </a:ext>
            </a:extLst>
          </p:cNvPr>
          <p:cNvGrpSpPr/>
          <p:nvPr/>
        </p:nvGrpSpPr>
        <p:grpSpPr>
          <a:xfrm>
            <a:off x="6466648" y="3016353"/>
            <a:ext cx="5199512" cy="1784247"/>
            <a:chOff x="6466648" y="3016353"/>
            <a:chExt cx="5199512" cy="178424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D782744-B93D-4285-807E-31E8EC85509C}"/>
                </a:ext>
              </a:extLst>
            </p:cNvPr>
            <p:cNvSpPr/>
            <p:nvPr/>
          </p:nvSpPr>
          <p:spPr>
            <a:xfrm>
              <a:off x="6466648" y="3016353"/>
              <a:ext cx="5037963" cy="1784247"/>
            </a:xfrm>
            <a:prstGeom prst="roundRect">
              <a:avLst>
                <a:gd name="adj" fmla="val 10403"/>
              </a:avLst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12E06AF-6D2B-4126-B9F2-D2CA4CE1075C}"/>
                </a:ext>
              </a:extLst>
            </p:cNvPr>
            <p:cNvSpPr/>
            <p:nvPr/>
          </p:nvSpPr>
          <p:spPr>
            <a:xfrm>
              <a:off x="6705349" y="3175495"/>
              <a:ext cx="2089217" cy="14531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signed transaction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7BFB42F-7FDB-44B7-ACC8-84DDD70C1839}"/>
                </a:ext>
              </a:extLst>
            </p:cNvPr>
            <p:cNvSpPr/>
            <p:nvPr/>
          </p:nvSpPr>
          <p:spPr>
            <a:xfrm>
              <a:off x="9019989" y="3155562"/>
              <a:ext cx="2256024" cy="4563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transaction data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9BE2522-32F8-4963-8FBD-D848742872CA}"/>
                </a:ext>
              </a:extLst>
            </p:cNvPr>
            <p:cNvSpPr/>
            <p:nvPr/>
          </p:nvSpPr>
          <p:spPr>
            <a:xfrm>
              <a:off x="9019989" y="4256993"/>
              <a:ext cx="2256024" cy="456387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effectLst>
                    <a:outerShdw blurRad="63500" algn="ctr" rotWithShape="0">
                      <a:schemeClr val="bg1">
                        <a:alpha val="40000"/>
                      </a:schemeClr>
                    </a:outerShdw>
                  </a:effectLst>
                </a:rPr>
                <a:t>public key: (x, y)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B6B4708-E207-4311-BFDF-839E039BE96B}"/>
                </a:ext>
              </a:extLst>
            </p:cNvPr>
            <p:cNvSpPr/>
            <p:nvPr/>
          </p:nvSpPr>
          <p:spPr>
            <a:xfrm>
              <a:off x="9019989" y="3711100"/>
              <a:ext cx="2256024" cy="4563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signature: (v, r, s)</a:t>
              </a:r>
            </a:p>
          </p:txBody>
        </p:sp>
        <p:sp>
          <p:nvSpPr>
            <p:cNvPr id="3" name="Arrow: Curved Left 2">
              <a:extLst>
                <a:ext uri="{FF2B5EF4-FFF2-40B4-BE49-F238E27FC236}">
                  <a16:creationId xmlns:a16="http://schemas.microsoft.com/office/drawing/2014/main" id="{35A23424-640C-4D4B-BA17-E32914C980FA}"/>
                </a:ext>
              </a:extLst>
            </p:cNvPr>
            <p:cNvSpPr/>
            <p:nvPr/>
          </p:nvSpPr>
          <p:spPr>
            <a:xfrm>
              <a:off x="11347907" y="3886200"/>
              <a:ext cx="318253" cy="628171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28" name="Arrow: Curved Left 27">
              <a:extLst>
                <a:ext uri="{FF2B5EF4-FFF2-40B4-BE49-F238E27FC236}">
                  <a16:creationId xmlns:a16="http://schemas.microsoft.com/office/drawing/2014/main" id="{4FBEA6B4-15D9-4620-9A08-99A75F646217}"/>
                </a:ext>
              </a:extLst>
            </p:cNvPr>
            <p:cNvSpPr/>
            <p:nvPr/>
          </p:nvSpPr>
          <p:spPr>
            <a:xfrm>
              <a:off x="11347907" y="3374408"/>
              <a:ext cx="318253" cy="1139962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21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18" grpId="0" animBg="1"/>
      <p:bldP spid="2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F882B4-1CCA-4DB6-982E-CBF4DE2DA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B415C-BB91-495A-BEA1-844B6BB36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The </a:t>
            </a:r>
            <a:r>
              <a:rPr lang="en-US" sz="3200" b="1" dirty="0">
                <a:hlinkClick r:id="rId2"/>
              </a:rPr>
              <a:t>BIP-32 standard</a:t>
            </a:r>
            <a:r>
              <a:rPr lang="en-US" sz="3200" b="1" dirty="0"/>
              <a:t> </a:t>
            </a:r>
            <a:r>
              <a:rPr lang="en-US" sz="3200" dirty="0"/>
              <a:t>defines how a crypto-wallet can generate </a:t>
            </a:r>
            <a:r>
              <a:rPr lang="en-US" sz="3200"/>
              <a:t>multiple keys </a:t>
            </a:r>
            <a:r>
              <a:rPr lang="en-US" sz="3200" dirty="0"/>
              <a:t>+ addresses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The wallet is initialized by</a:t>
            </a:r>
            <a:br>
              <a:rPr lang="en-US" sz="3000" dirty="0"/>
            </a:br>
            <a:r>
              <a:rPr lang="en-US" sz="3000" dirty="0"/>
              <a:t>a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256-bit master key </a:t>
            </a:r>
            <a:r>
              <a:rPr lang="en-US" sz="3000" dirty="0"/>
              <a:t>(seed)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HMAC</a:t>
            </a:r>
            <a:r>
              <a:rPr lang="en-US" sz="3000" dirty="0"/>
              <a:t> +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ECC</a:t>
            </a:r>
            <a:r>
              <a:rPr lang="en-US" sz="3000" dirty="0"/>
              <a:t> math used to</a:t>
            </a:r>
            <a:br>
              <a:rPr lang="en-US" sz="3000" dirty="0"/>
            </a:br>
            <a:r>
              <a:rPr lang="en-US" sz="3000" dirty="0"/>
              <a:t>generate multiple accounts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Through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derivation path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E.g.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m/44'/60'/1'/12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Each account holds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private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public key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address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D45019-B70F-44F8-A748-ED7800C4A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and Wallets: BIP32</a:t>
            </a:r>
          </a:p>
        </p:txBody>
      </p:sp>
      <p:pic>
        <p:nvPicPr>
          <p:cNvPr id="1026" name="Picture 2" descr="https://github.com/bitcoin/bips/raw/master/bip-0032/derivation.png">
            <a:extLst>
              <a:ext uri="{FF2B5EF4-FFF2-40B4-BE49-F238E27FC236}">
                <a16:creationId xmlns:a16="http://schemas.microsoft.com/office/drawing/2014/main" id="{C88F5C08-BE92-425D-93A1-066C9CDE3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1905000"/>
            <a:ext cx="6306206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62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Deterministic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same message always results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hash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Quick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Fast to compute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 value </a:t>
            </a:r>
            <a:r>
              <a:rPr lang="en-US" dirty="0"/>
              <a:t>for any given message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 change </a:t>
            </a:r>
            <a:r>
              <a:rPr lang="en-US" dirty="0"/>
              <a:t>to a message changes totally the hash value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Irreversible</a:t>
            </a:r>
            <a:endParaRPr lang="en-US" dirty="0"/>
          </a:p>
          <a:p>
            <a:pPr lvl="1"/>
            <a:r>
              <a:rPr lang="en-US" dirty="0"/>
              <a:t>Generate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message</a:t>
            </a:r>
            <a:r>
              <a:rPr lang="en-US" dirty="0"/>
              <a:t> from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 value </a:t>
            </a:r>
            <a:r>
              <a:rPr lang="en-US" dirty="0"/>
              <a:t>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infeasible</a:t>
            </a:r>
            <a:endParaRPr lang="en-US" dirty="0"/>
          </a:p>
          <a:p>
            <a:pPr lvl="1"/>
            <a:r>
              <a:rPr lang="en-US" dirty="0"/>
              <a:t>No significantly better way 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brute force </a:t>
            </a:r>
            <a:r>
              <a:rPr lang="en-US" dirty="0"/>
              <a:t>(try all messages)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collisions</a:t>
            </a:r>
            <a:r>
              <a:rPr lang="en-US" dirty="0"/>
              <a:t>: cannot find two different messages with the same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Ideal Cryptographic Hash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A8B54C-1A98-4C98-900B-C4C13F11614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3412" y="1219200"/>
            <a:ext cx="2179509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986ECB-669E-4CA9-92E0-61948A635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1F1340-59EA-4947-B93A-69695DDD1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Wallet seed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/ CSPRNG </a:t>
            </a:r>
            <a:r>
              <a:rPr lang="en-US" dirty="0">
                <a:sym typeface="Wingdings" panose="05000000000000000000" pitchFamily="2" charset="2"/>
              </a:rPr>
              <a:t> private key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  pubic key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</a:t>
            </a:r>
            <a:r>
              <a:rPr lang="en-US" dirty="0">
                <a:sym typeface="Wingdings" panose="05000000000000000000" pitchFamily="2" charset="2"/>
              </a:rPr>
              <a:t> 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</a:t>
            </a:r>
            <a:r>
              <a:rPr lang="en-US" dirty="0">
                <a:sym typeface="Wingdings" panose="05000000000000000000" pitchFamily="2" charset="2"/>
              </a:rPr>
              <a:t> = Keccak256(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</a:t>
            </a:r>
            <a:r>
              <a:rPr lang="en-US" dirty="0">
                <a:sym typeface="Wingdings" panose="05000000000000000000" pitchFamily="2" charset="2"/>
              </a:rPr>
              <a:t>)  Last160bits(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</a:t>
            </a:r>
            <a:r>
              <a:rPr lang="en-US" dirty="0">
                <a:sym typeface="Wingdings" panose="05000000000000000000" pitchFamily="2" charset="2"/>
              </a:rPr>
              <a:t>)  address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A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Address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collision </a:t>
            </a:r>
            <a:r>
              <a:rPr lang="en-US" dirty="0"/>
              <a:t>probability = 1 / 2</a:t>
            </a:r>
            <a:r>
              <a:rPr lang="en-US" b="1" baseline="30000" dirty="0"/>
              <a:t>160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EDE604-4878-4239-AAA7-44BFBB54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Generating an Ethereum Address</a:t>
            </a:r>
            <a:endParaRPr lang="en-US" dirty="0"/>
          </a:p>
        </p:txBody>
      </p:sp>
      <p:pic>
        <p:nvPicPr>
          <p:cNvPr id="2050" name="Picture 2" descr="Ð ÐµÐ·ÑÐ»ÑÐ°Ñ Ñ Ð¸Ð·Ð¾Ð±ÑÐ°Ð¶ÐµÐ½Ð¸Ðµ Ð·Ð° Generating an ethereum Address keccak">
            <a:extLst>
              <a:ext uri="{FF2B5EF4-FFF2-40B4-BE49-F238E27FC236}">
                <a16:creationId xmlns:a16="http://schemas.microsoft.com/office/drawing/2014/main" id="{6E069BF3-9BEF-4EF5-8043-66BBC6585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96" y="2548760"/>
            <a:ext cx="9775833" cy="3193532"/>
          </a:xfrm>
          <a:prstGeom prst="roundRect">
            <a:avLst>
              <a:gd name="adj" fmla="val 21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EED02-0BA5-4405-8996-99A263DA9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6B357-EEFC-4FA2-9CB1-2438B8DA3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Wallet seed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/ CSPRNG </a:t>
            </a:r>
            <a:r>
              <a:rPr lang="en-US" sz="3200" dirty="0">
                <a:sym typeface="Wingdings" panose="05000000000000000000" pitchFamily="2" charset="2"/>
              </a:rPr>
              <a:t> private key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k</a:t>
            </a:r>
            <a:r>
              <a:rPr lang="en-US" sz="3200" dirty="0">
                <a:sym typeface="Wingdings" panose="05000000000000000000" pitchFamily="2" charset="2"/>
              </a:rPr>
              <a:t>  pubic key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</a:t>
            </a:r>
            <a:r>
              <a:rPr lang="en-US" sz="3200" dirty="0">
                <a:sym typeface="Wingdings" panose="05000000000000000000" pitchFamily="2" charset="2"/>
              </a:rPr>
              <a:t>  WIF compressed public key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W</a:t>
            </a:r>
            <a:r>
              <a:rPr lang="en-US" sz="3200" dirty="0">
                <a:sym typeface="Wingdings" panose="05000000000000000000" pitchFamily="2" charset="2"/>
              </a:rPr>
              <a:t>  RIPEMD160(SHA256(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W</a:t>
            </a:r>
            <a:r>
              <a:rPr lang="en-US" sz="3200" dirty="0">
                <a:sym typeface="Wingdings" panose="05000000000000000000" pitchFamily="2" charset="2"/>
              </a:rPr>
              <a:t>))  address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A</a:t>
            </a: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BFB18D-365D-49BD-8C6B-61133B67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Bitcoin Address</a:t>
            </a:r>
          </a:p>
        </p:txBody>
      </p:sp>
      <p:pic>
        <p:nvPicPr>
          <p:cNvPr id="5" name="Picture 3" descr="C:\Users\pc1\Desktop\saddsaa.png">
            <a:extLst>
              <a:ext uri="{FF2B5EF4-FFF2-40B4-BE49-F238E27FC236}">
                <a16:creationId xmlns:a16="http://schemas.microsoft.com/office/drawing/2014/main" id="{7BB0901E-ABD8-486A-8D02-272A02AAA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4134" r="4806"/>
          <a:stretch/>
        </p:blipFill>
        <p:spPr bwMode="auto">
          <a:xfrm>
            <a:off x="695096" y="2514600"/>
            <a:ext cx="10784050" cy="3899106"/>
          </a:xfrm>
          <a:prstGeom prst="roundRect">
            <a:avLst>
              <a:gd name="adj" fmla="val 1215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3449218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4DA8E-FA44-4F34-8921-0E2DCD51A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AA64D3-E0BA-4C44-BBC6-8B3DF1402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09081"/>
            <a:ext cx="11804822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Generate random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private key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Derive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public key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200" dirty="0"/>
              <a:t> from it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Pc </a:t>
            </a:r>
            <a:r>
              <a:rPr lang="en-US" sz="3200" dirty="0"/>
              <a:t>=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CompressPublicKey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200" dirty="0"/>
              <a:t>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sz="3200" dirty="0"/>
              <a:t> 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RIPEMD160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SHA256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Pc</a:t>
            </a:r>
            <a:r>
              <a:rPr lang="en-US" sz="3200" dirty="0"/>
              <a:t>))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Base58CheckEncode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network</a:t>
            </a:r>
            <a:r>
              <a:rPr lang="en-US" sz="3200" dirty="0"/>
              <a:t>)</a:t>
            </a:r>
          </a:p>
          <a:p>
            <a:pPr marL="714375" lvl="1" indent="-411163">
              <a:lnSpc>
                <a:spcPct val="100000"/>
              </a:lnSpc>
            </a:pPr>
            <a:r>
              <a:rPr lang="en-US" sz="3000" dirty="0"/>
              <a:t>Calculate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checksum</a:t>
            </a:r>
            <a:r>
              <a:rPr lang="en-US" sz="3000" dirty="0"/>
              <a:t>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SHA256</a:t>
            </a:r>
            <a:r>
              <a:rPr lang="en-US" sz="3000" dirty="0"/>
              <a:t>(</a:t>
            </a:r>
            <a:br>
              <a:rPr lang="en-US" sz="3000" dirty="0"/>
            </a:b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SHA256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network</a:t>
            </a:r>
            <a:r>
              <a:rPr lang="en-US" sz="3000" dirty="0"/>
              <a:t> 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sz="3000" dirty="0"/>
              <a:t>)) [:4]</a:t>
            </a:r>
          </a:p>
          <a:p>
            <a:pPr marL="714375" lvl="1" indent="-411163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Base58Encode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network</a:t>
            </a:r>
            <a:br>
              <a:rPr lang="en-US" sz="3000" dirty="0"/>
            </a:br>
            <a:r>
              <a:rPr lang="en-US" sz="3000" dirty="0"/>
              <a:t>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sz="3000" dirty="0"/>
              <a:t> 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checksum</a:t>
            </a:r>
            <a:r>
              <a:rPr lang="en-US" sz="3000" dirty="0"/>
              <a:t>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7EB8EAF-2D4C-43D6-A32E-F6182556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</a:t>
            </a:r>
            <a:r>
              <a:rPr lang="en-US" dirty="0">
                <a:sym typeface="Wingdings" panose="05000000000000000000" pitchFamily="2" charset="2"/>
              </a:rPr>
              <a:t> Bitcoin Address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AB4FB6-9C92-4498-85DC-C937B1F18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744" y="1140611"/>
            <a:ext cx="4439394" cy="52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2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C11DFA-8C60-4887-932B-2136C8E56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CCAFF2-1CD1-4C5A-8DDF-A469767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Bitcoin Address in 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05C521-7641-47B9-947E-9321C17FD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1887900"/>
            <a:ext cx="11277598" cy="43904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bitcoin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binascii</a:t>
            </a:r>
          </a:p>
          <a:p>
            <a:pPr>
              <a:lnSpc>
                <a:spcPct val="105000"/>
              </a:lnSpc>
            </a:pPr>
            <a:endParaRPr lang="en-US" sz="1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private_key_to_public_key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(privKeyHex: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(int,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int):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privateKey = int(privKeyHex, 16)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bitcoin.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fast_multiply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(bitcoin.G, privateKey)</a:t>
            </a:r>
          </a:p>
          <a:p>
            <a:pPr>
              <a:lnSpc>
                <a:spcPct val="105000"/>
              </a:lnSpc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pubkey_to_address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(pubKey: str, magic_byte = 0) -&gt; str: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pubKeyBytes = binascii.unhexlify(pubKey)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sha256val = hashlib.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sha256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(pubKeyBytes).digest()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ripemd160val = hashlib.new(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'ripemd160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', sha256val).digest()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bitcoin.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bin_to_b58check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(ripemd160val, magic_byte)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43BF2-EF59-4F59-A9C1-ABD3CE3B5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4" y="1099011"/>
            <a:ext cx="11277598" cy="5124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bitcoin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59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C11DFA-8C60-4887-932B-2136C8E56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CCAFF2-1CD1-4C5A-8DDF-A469767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Bitcoin Address in Python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05C521-7641-47B9-947E-9321C17FD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104088"/>
            <a:ext cx="11125200" cy="36563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private_key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bitcoin.random_key()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print("Private key (hex):", private_key)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public_key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 private_key_to_public_key(private_key)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print("Public key (x,y) coordinates:", public_key)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compressed_public_key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 bitcoin.compress(public_key)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print("Public key (hex compressed):", compressed_public_key)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address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pubkey_to_address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(compressed_public_key)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print("Compressed Bitcoin address (base58check):", address)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C9A2A-E1FE-4FA7-85A1-B5FD2D114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4" y="5004290"/>
            <a:ext cx="10058398" cy="148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9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06717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Live Demo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681684" y="5187835"/>
            <a:ext cx="10815551" cy="1365365"/>
          </a:xfrm>
        </p:spPr>
        <p:txBody>
          <a:bodyPr/>
          <a:lstStyle/>
          <a:p>
            <a:r>
              <a:rPr lang="en-US" dirty="0"/>
              <a:t>Generate a Bitcoin Address</a:t>
            </a:r>
            <a:r>
              <a:rPr lang="en-US"/>
              <a:t>: </a:t>
            </a:r>
            <a:r>
              <a:rPr lang="en-US">
                <a:hlinkClick r:id="rId3"/>
              </a:rPr>
              <a:t>https://www.bitaddress.org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755AA5-A442-4C43-BE4B-F2B9ED617D8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2049" y="609600"/>
            <a:ext cx="5724725" cy="351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33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953000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Exercises</a:t>
            </a:r>
          </a:p>
        </p:txBody>
      </p:sp>
      <p:pic>
        <p:nvPicPr>
          <p:cNvPr id="5" name="Picture 3" descr="C:\Users\pc1\Desktop\cryp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2104" y="1263367"/>
            <a:ext cx="4614710" cy="3461033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681684" y="5788744"/>
            <a:ext cx="10815551" cy="719034"/>
          </a:xfrm>
        </p:spPr>
        <p:txBody>
          <a:bodyPr/>
          <a:lstStyle/>
          <a:p>
            <a:r>
              <a:rPr lang="en-US" dirty="0"/>
              <a:t>Calculating Hashes and Bitcoin Addresses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BC715C-55FE-4A44-A080-DE59B6B561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1412" y="1905000"/>
            <a:ext cx="2179509" cy="2179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6949BF-E307-408E-92F6-854C317F87C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6212" y="2053693"/>
            <a:ext cx="1880380" cy="188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6894599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Leaf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dirty="0"/>
              <a:t> == data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Non-leaf node</a:t>
            </a:r>
            <a:r>
              <a:rPr lang="en-US" dirty="0"/>
              <a:t> ==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cryptographic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dirty="0"/>
              <a:t> of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nodes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Efficient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secure</a:t>
            </a:r>
            <a:r>
              <a:rPr lang="en-US" dirty="0"/>
              <a:t> verification </a:t>
            </a:r>
          </a:p>
          <a:p>
            <a:r>
              <a:rPr lang="en-US" dirty="0"/>
              <a:t>Designed to ensure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blocks</a:t>
            </a:r>
            <a:r>
              <a:rPr lang="en-US" dirty="0"/>
              <a:t> of data can be received from other peers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peer-to-peer network</a:t>
            </a:r>
          </a:p>
          <a:p>
            <a:r>
              <a:rPr lang="en-US" dirty="0"/>
              <a:t>Edits and re-organizations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Tree</a:t>
            </a:r>
          </a:p>
        </p:txBody>
      </p:sp>
      <p:pic>
        <p:nvPicPr>
          <p:cNvPr id="5123" name="Picture 3" descr="C:\Users\pc1\Desktop\JMS6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3612" y="1752600"/>
            <a:ext cx="4366517" cy="388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4" y="1219200"/>
            <a:ext cx="4913398" cy="52577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Merkle root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sz="2800" dirty="0"/>
              <a:t> of the hashes of all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transactions </a:t>
            </a:r>
            <a:r>
              <a:rPr lang="en-US" sz="2800" dirty="0"/>
              <a:t>in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block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Block header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Includes also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sz="2800" dirty="0"/>
              <a:t> of the previous block’s header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Hashed with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nonce</a:t>
            </a:r>
            <a:r>
              <a:rPr lang="en-US" sz="2800" dirty="0"/>
              <a:t> to obtain the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value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and Merkle Trees</a:t>
            </a:r>
          </a:p>
        </p:txBody>
      </p:sp>
      <p:pic>
        <p:nvPicPr>
          <p:cNvPr id="2052" name="Picture 4" descr="Резултат с изображение за merkle tree blockchain">
            <a:extLst>
              <a:ext uri="{FF2B5EF4-FFF2-40B4-BE49-F238E27FC236}">
                <a16:creationId xmlns:a16="http://schemas.microsoft.com/office/drawing/2014/main" id="{F28E767B-54F9-4FFC-A4A3-DC5C3D294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24" y="1612373"/>
            <a:ext cx="6592888" cy="4178827"/>
          </a:xfrm>
          <a:prstGeom prst="roundRect">
            <a:avLst>
              <a:gd name="adj" fmla="val 43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FB801-5BFA-4B4D-B0F5-DB02F5EC2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894400"/>
            <a:ext cx="10363200" cy="820600"/>
          </a:xfrm>
        </p:spPr>
        <p:txBody>
          <a:bodyPr/>
          <a:lstStyle/>
          <a:p>
            <a:r>
              <a:rPr lang="en-US" dirty="0"/>
              <a:t>Post-Quantum Cryptography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78881-FA1C-4FD0-813B-50B2C8828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Quantum-Resistant Crypto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8C02D-7F9E-4434-8248-566293B3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143" y="1299959"/>
            <a:ext cx="6766537" cy="3252498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505661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19622</TotalTime>
  <Words>6758</Words>
  <Application>Microsoft Office PowerPoint</Application>
  <PresentationFormat>Custom</PresentationFormat>
  <Paragraphs>925</Paragraphs>
  <Slides>105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2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Blockchain Cryptography</vt:lpstr>
      <vt:lpstr>Table of Contents</vt:lpstr>
      <vt:lpstr>What is Cryptography?</vt:lpstr>
      <vt:lpstr>What is Cryptography?</vt:lpstr>
      <vt:lpstr>Hashing and Hash Functions</vt:lpstr>
      <vt:lpstr>What is Hashing?</vt:lpstr>
      <vt:lpstr>Hash Functions</vt:lpstr>
      <vt:lpstr>Cryptographic Hash Function</vt:lpstr>
      <vt:lpstr>The Ideal Cryptographic Hash Function</vt:lpstr>
      <vt:lpstr>Cryptographic Hash Functions: Applications</vt:lpstr>
      <vt:lpstr>Secure Hash Functions</vt:lpstr>
      <vt:lpstr>Secure Hash Algorithms (2)</vt:lpstr>
      <vt:lpstr>Live Demo</vt:lpstr>
      <vt:lpstr>Calculating Hash Functions in Python</vt:lpstr>
      <vt:lpstr>Calculating a Hash Functions in Python (2)</vt:lpstr>
      <vt:lpstr>ETHash</vt:lpstr>
      <vt:lpstr>Equihash</vt:lpstr>
      <vt:lpstr>HMAC and Key Derivation</vt:lpstr>
      <vt:lpstr>Message Authentication Code (MAC)</vt:lpstr>
      <vt:lpstr>HMAC and Key Derivation</vt:lpstr>
      <vt:lpstr>HMAC</vt:lpstr>
      <vt:lpstr>HMAC Calculation in Python – Example</vt:lpstr>
      <vt:lpstr>Deriving Encryption Key from Password</vt:lpstr>
      <vt:lpstr>Key Derivation Functions: PBKDF2</vt:lpstr>
      <vt:lpstr>PBKDF2 Key Derivation</vt:lpstr>
      <vt:lpstr>PBKDF2 Key Derivation in Python – Example</vt:lpstr>
      <vt:lpstr>Key Derivation Functions: Scrypt</vt:lpstr>
      <vt:lpstr>Scrypt Key Derivation</vt:lpstr>
      <vt:lpstr>Scrypt Key Derivation in Python – Example</vt:lpstr>
      <vt:lpstr>Symmetric / Asymmetric Encryption</vt:lpstr>
      <vt:lpstr>Symmetric Encryption</vt:lpstr>
      <vt:lpstr>Live Demo</vt:lpstr>
      <vt:lpstr>AES Cipher Settings</vt:lpstr>
      <vt:lpstr>Example: AES Encrypt / Decrypt in Python</vt:lpstr>
      <vt:lpstr>Ethereum UTC / JSON Wallet Encryption</vt:lpstr>
      <vt:lpstr>Public Key Cryptography</vt:lpstr>
      <vt:lpstr>Public Key Crypto Systems</vt:lpstr>
      <vt:lpstr>Asymmetric Encryption</vt:lpstr>
      <vt:lpstr>Live Demo</vt:lpstr>
      <vt:lpstr>RSA Cipher Settings</vt:lpstr>
      <vt:lpstr>Example: RSA Encrypt / Decrypt in Python</vt:lpstr>
      <vt:lpstr>Exercises</vt:lpstr>
      <vt:lpstr>Random Number Generators</vt:lpstr>
      <vt:lpstr>Random Generators and Cryptography</vt:lpstr>
      <vt:lpstr>Secure Random Generators (CSPRNG)</vt:lpstr>
      <vt:lpstr>Internal Seed in Crypto Wallets</vt:lpstr>
      <vt:lpstr>BIP-39 Mnemonic Seed Generator</vt:lpstr>
      <vt:lpstr>Mnemonic to Entropy / Seed</vt:lpstr>
      <vt:lpstr>Diffie-Hellman Key Exchange (DH)</vt:lpstr>
      <vt:lpstr>Diffie–Hellman Key Exchange (DH)</vt:lpstr>
      <vt:lpstr>Key Exchange by Mixing Colors</vt:lpstr>
      <vt:lpstr>Key Exchange by Mixing Colors (2)</vt:lpstr>
      <vt:lpstr>DH Key Exchange: Modular Arithmetic</vt:lpstr>
      <vt:lpstr>Diffie-Hellman Key Exchange</vt:lpstr>
      <vt:lpstr>RSA Cryptography</vt:lpstr>
      <vt:lpstr>RSA Cryptography</vt:lpstr>
      <vt:lpstr>RSA Cryptography: Encrypt / Decrypt</vt:lpstr>
      <vt:lpstr>RSA Encrypt and Decrypt</vt:lpstr>
      <vt:lpstr>Elliptic Curve Cryptography (ECC)</vt:lpstr>
      <vt:lpstr>Elliptic Curve Cryptography (ECC)</vt:lpstr>
      <vt:lpstr>Elliptic Curves over a Finite Fields</vt:lpstr>
      <vt:lpstr>Calculating Elliptic Curves over Finite Fields</vt:lpstr>
      <vt:lpstr>Exercise: Elliptic Curves over Finite Fields</vt:lpstr>
      <vt:lpstr>Multiply a Point Over an Elliptic Curve</vt:lpstr>
      <vt:lpstr>Example: Multiply Points Over Elliptic Curves</vt:lpstr>
      <vt:lpstr>Elliptic Curves Multiplication in Python</vt:lpstr>
      <vt:lpstr>Compressing the Public Key</vt:lpstr>
      <vt:lpstr>Compressing a Public Key in Python</vt:lpstr>
      <vt:lpstr>Compressing a Public Key in Python (2)</vt:lpstr>
      <vt:lpstr>ECC Parameters and secp256k1</vt:lpstr>
      <vt:lpstr>What is a Digital Signature?</vt:lpstr>
      <vt:lpstr>ECDSA: Sign Messages and Verify Signatures</vt:lpstr>
      <vt:lpstr>Example: ECDSA in Python – Sign a Message</vt:lpstr>
      <vt:lpstr>Example: ECDSA in Python – Verify a Signature</vt:lpstr>
      <vt:lpstr>ECDSA: Sign / Verify Signature </vt:lpstr>
      <vt:lpstr>Ethereum Addresses and secp256k1</vt:lpstr>
      <vt:lpstr>ECDSA, secp256k1 and Ethereum (2)</vt:lpstr>
      <vt:lpstr>Ethereum Key to Addresses – Example</vt:lpstr>
      <vt:lpstr>Verifying an Ethereum Signature</vt:lpstr>
      <vt:lpstr>Sign Message in Ethereum – Example</vt:lpstr>
      <vt:lpstr>Verify Message Signature in Etherscan</vt:lpstr>
      <vt:lpstr>Verify Ethereum Signature – Example</vt:lpstr>
      <vt:lpstr>EdDSA and Ed25519</vt:lpstr>
      <vt:lpstr>Example: Ed25519 in Python</vt:lpstr>
      <vt:lpstr>Exercises</vt:lpstr>
      <vt:lpstr>Blockchain Cryptography</vt:lpstr>
      <vt:lpstr>Public Blockchains and Cryptography</vt:lpstr>
      <vt:lpstr>Public / Private Keys, Wallets &amp; Blockchain</vt:lpstr>
      <vt:lpstr>ECC and Wallets: BIP32</vt:lpstr>
      <vt:lpstr>Generating an Ethereum Address</vt:lpstr>
      <vt:lpstr>Generating a Bitcoin Address</vt:lpstr>
      <vt:lpstr>Public Key  Bitcoin Address</vt:lpstr>
      <vt:lpstr>Generate Bitcoin Address in Python</vt:lpstr>
      <vt:lpstr>Generate Bitcoin Address in Python (2)</vt:lpstr>
      <vt:lpstr>Live Demo</vt:lpstr>
      <vt:lpstr>Exercises</vt:lpstr>
      <vt:lpstr>Merkle Tree</vt:lpstr>
      <vt:lpstr>Blockchain and Merkle Trees</vt:lpstr>
      <vt:lpstr>Post-Quantum Cryptography</vt:lpstr>
      <vt:lpstr>ECC Cryptography is Quantum Unsafe!</vt:lpstr>
      <vt:lpstr>Hashes are Quantum Safe</vt:lpstr>
      <vt:lpstr>Symmetric Ciphers are Quantum Safe</vt:lpstr>
      <vt:lpstr>Post-Quantum Cryptography</vt:lpstr>
      <vt:lpstr>Summary</vt:lpstr>
      <vt:lpstr>Blockchain Cryptography </vt:lpstr>
    </vt:vector>
  </TitlesOfParts>
  <Manager/>
  <Company>Academy School of Blockchain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Cryptography</dc:title>
  <dc:subject>Blockchain Academy</dc:subject>
  <dc:creator>SoftUni</dc:creator>
  <cp:keywords>blockchain, training, course, academy</cp:keywords>
  <dc:description>Academy School of Blockchain: http://www.kingsland.academy</dc:description>
  <cp:lastModifiedBy>User</cp:lastModifiedBy>
  <cp:revision>938</cp:revision>
  <dcterms:created xsi:type="dcterms:W3CDTF">2014-01-02T17:00:34Z</dcterms:created>
  <dcterms:modified xsi:type="dcterms:W3CDTF">2018-06-05T05:25:38Z</dcterms:modified>
  <cp:category>blockchain, training, course, academy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